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87" r:id="rId5"/>
    <p:sldId id="269" r:id="rId6"/>
    <p:sldId id="281" r:id="rId7"/>
    <p:sldId id="278" r:id="rId8"/>
    <p:sldId id="279" r:id="rId9"/>
    <p:sldId id="277" r:id="rId10"/>
    <p:sldId id="282" r:id="rId11"/>
    <p:sldId id="283" r:id="rId12"/>
    <p:sldId id="286" r:id="rId13"/>
    <p:sldId id="284" r:id="rId14"/>
    <p:sldId id="280" r:id="rId15"/>
    <p:sldId id="265" r:id="rId16"/>
    <p:sldId id="261" r:id="rId17"/>
    <p:sldId id="259" r:id="rId18"/>
  </p:sldIdLst>
  <p:sldSz cx="9144000" cy="6858000" type="screen4x3"/>
  <p:notesSz cx="6797675" cy="99282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6E31-413E-43C5-B46F-86E90B565780}" type="datetimeFigureOut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CEA1D-C3E4-47A3-8D6D-3FEAEE07DC68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2498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EA1D-C3E4-47A3-8D6D-3FEAEE07DC68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70911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EA1D-C3E4-47A3-8D6D-3FEAEE07DC68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182162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EA1D-C3E4-47A3-8D6D-3FEAEE07DC68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16980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CEA1D-C3E4-47A3-8D6D-3FEAEE07DC68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8992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EF10-8F21-4C3F-8AA5-27E3D50A2DAB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3BBEF-4CB4-483E-AE97-BA7888626EE7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024F3-88BC-45AB-B331-C13C8844BCAD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4741-1E55-424C-A895-067BB21F046B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C6EF4-477A-457F-92DD-3DB3D9AEED00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8842-AB78-4C13-9F46-2483871265F0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81BF-94DE-4B19-8E68-922358F8DDD5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CC0B-A59F-4258-A184-6D039796E660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45D0-7735-4973-8743-CC37C999F016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7D9EF-0D9C-4377-8ED2-93F80EAC16C9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AF71B-8A60-413F-B37A-FE341E8555E5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69CCD-2700-4934-B59E-C8ABA3CBE36D}" type="datetime1">
              <a:rPr lang="hu-HU" smtClean="0"/>
              <a:pPr/>
              <a:t>2022.12.06.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A2755-B1BC-4FF0-9AEF-E44334B3ED2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pyrowatt.h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logo_pyro_30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406448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DECENTRALIZÁLT BIOMASSZA FELHASZNÁLÁS</a:t>
            </a:r>
            <a:br>
              <a:rPr lang="hu-HU" dirty="0" smtClean="0"/>
            </a:br>
            <a:r>
              <a:rPr lang="hu-HU" dirty="0" smtClean="0"/>
              <a:t> (Gázgenerátoros kiserőmű a gyakorlatban)</a:t>
            </a:r>
            <a:br>
              <a:rPr lang="hu-HU" dirty="0" smtClean="0"/>
            </a:br>
            <a:r>
              <a:rPr lang="hu-HU" dirty="0" smtClean="0"/>
              <a:t>Madár Viktor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PYROWATT 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>
                <a:solidFill>
                  <a:srgbClr val="002060"/>
                </a:solidFill>
              </a:rPr>
              <a:t/>
            </a:r>
            <a:br>
              <a:rPr lang="hu-HU" dirty="0" smtClean="0">
                <a:solidFill>
                  <a:srgbClr val="002060"/>
                </a:solidFill>
              </a:rPr>
            </a:b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1620" y="5765294"/>
            <a:ext cx="6440760" cy="76964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2022 </a:t>
            </a:r>
            <a:r>
              <a:rPr lang="hu-HU" dirty="0" smtClean="0">
                <a:solidFill>
                  <a:schemeClr val="tx1"/>
                </a:solidFill>
              </a:rPr>
              <a:t>S</a:t>
            </a:r>
            <a:r>
              <a:rPr lang="hu-HU" dirty="0" smtClean="0">
                <a:solidFill>
                  <a:schemeClr val="tx1"/>
                </a:solidFill>
              </a:rPr>
              <a:t>átoraljaújhely</a:t>
            </a:r>
            <a:endParaRPr lang="hu-HU" dirty="0">
              <a:solidFill>
                <a:schemeClr val="tx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14" y="1628800"/>
            <a:ext cx="902157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3784" t="2041" r="3632" b="6122"/>
          <a:stretch>
            <a:fillRect/>
          </a:stretch>
        </p:blipFill>
        <p:spPr bwMode="auto">
          <a:xfrm>
            <a:off x="107504" y="1628800"/>
            <a:ext cx="4608512" cy="339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 l="3524" t="1984" r="3078" b="2773"/>
          <a:stretch>
            <a:fillRect/>
          </a:stretch>
        </p:blipFill>
        <p:spPr bwMode="auto">
          <a:xfrm>
            <a:off x="4788024" y="1628800"/>
            <a:ext cx="38164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 descr="szen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726" t="16542" r="5874" b="27773"/>
          <a:stretch>
            <a:fillRect/>
          </a:stretch>
        </p:blipFill>
        <p:spPr>
          <a:xfrm>
            <a:off x="395536" y="1700808"/>
            <a:ext cx="4110628" cy="2664296"/>
          </a:xfrm>
        </p:spPr>
      </p:pic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323528" y="105273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Hamuban dúsult aktivált bioszén</a:t>
            </a:r>
            <a:endParaRPr lang="hu-HU" sz="2800" dirty="0"/>
          </a:p>
        </p:txBody>
      </p:sp>
      <p:pic>
        <p:nvPicPr>
          <p:cNvPr id="12" name="Kép 11" descr="SnipImage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4644008" y="1700808"/>
            <a:ext cx="4499992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zövegdoboz 9"/>
          <p:cNvSpPr txBox="1"/>
          <p:nvPr/>
        </p:nvSpPr>
        <p:spPr>
          <a:xfrm>
            <a:off x="755576" y="5445224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1kg bioszén= 3,5kg légköri CO</a:t>
            </a:r>
            <a:r>
              <a:rPr lang="hu-HU" b="1" dirty="0" smtClean="0"/>
              <a:t>2</a:t>
            </a:r>
            <a:r>
              <a:rPr lang="hu-HU" sz="2400" b="1" dirty="0" smtClean="0"/>
              <a:t> megkötés</a:t>
            </a:r>
          </a:p>
          <a:p>
            <a:r>
              <a:rPr lang="hu-HU" sz="2000" dirty="0" err="1" smtClean="0"/>
              <a:t>Talajaktivátor</a:t>
            </a:r>
            <a:r>
              <a:rPr lang="hu-HU" sz="2000" dirty="0" smtClean="0"/>
              <a:t>, humuszképződés, stb. Jövő a mezőgazdasági termelésben</a:t>
            </a:r>
            <a:endParaRPr lang="hu-H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  <p:pic>
        <p:nvPicPr>
          <p:cNvPr id="8" name="Kép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79512" y="126876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kísérleti berendezésnél mért teljesítmények %-os megoszlása (</a:t>
            </a:r>
            <a:r>
              <a:rPr lang="hu-HU" sz="2800" dirty="0" err="1" smtClean="0"/>
              <a:t>Prof.Dr.Tóth</a:t>
            </a:r>
            <a:r>
              <a:rPr lang="hu-HU" sz="2800" dirty="0" smtClean="0"/>
              <a:t> László)</a:t>
            </a:r>
            <a:endParaRPr lang="hu-H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1" y="0"/>
          <a:ext cx="8100391" cy="6858008"/>
        </p:xfrm>
        <a:graphic>
          <a:graphicData uri="http://schemas.openxmlformats.org/drawingml/2006/table">
            <a:tbl>
              <a:tblPr/>
              <a:tblGrid>
                <a:gridCol w="5107983"/>
                <a:gridCol w="987998"/>
                <a:gridCol w="927658"/>
                <a:gridCol w="927658"/>
                <a:gridCol w="149094"/>
              </a:tblGrid>
              <a:tr h="701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Fagázgenrátoros</a:t>
                      </a: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kiserőmű mérete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50kWe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100kWe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300kWe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5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Villamos teljesítmény (kW)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300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Hő teljesítmény (kW)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200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600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Éves üzemidő (h)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7000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7000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7000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8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Éves tüzelőanyag szükséglet (t) (30%-os nedvességtartalmú apríték)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385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770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2310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20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Éves CO</a:t>
                      </a:r>
                      <a:r>
                        <a:rPr lang="hu-HU" sz="2000" b="1" baseline="-250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 kibocsátás (t)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294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588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1764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0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Éves elektromos áram termelés (MWh)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350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700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2100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Éves hőtermelés 3000h értékesítés (fűtés) esetében (GJ)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1075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2150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6450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0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Éves hőtermelés 7000h értékesítés (fürdők, ipari folyamatos hő hasznosítás pl. húsfeldolgozó, granulátum szárító, </a:t>
                      </a:r>
                      <a:r>
                        <a:rPr lang="hu-HU" sz="2000" b="1" dirty="0" err="1">
                          <a:latin typeface="Times New Roman"/>
                          <a:ea typeface="Calibri"/>
                          <a:cs typeface="Times New Roman"/>
                        </a:rPr>
                        <a:t>pelletáló</a:t>
                      </a: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stb. </a:t>
                      </a:r>
                      <a:r>
                        <a:rPr lang="hu-HU" sz="20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2500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>
                          <a:latin typeface="Times New Roman"/>
                          <a:ea typeface="Calibri"/>
                          <a:cs typeface="Times New Roman"/>
                        </a:rPr>
                        <a:t>5000</a:t>
                      </a:r>
                      <a:endParaRPr lang="hu-H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15000</a:t>
                      </a: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2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logo_pyro_30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6016" cy="1435240"/>
          </a:xfrm>
          <a:prstGeom prst="rect">
            <a:avLst/>
          </a:prstGeom>
          <a:noFill/>
        </p:spPr>
      </p:pic>
      <p:pic>
        <p:nvPicPr>
          <p:cNvPr id="4" name="Kép 3" descr="flame_pyro_30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1" y="5923845"/>
            <a:ext cx="2411759" cy="93415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860032" y="188640"/>
            <a:ext cx="41764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err="1" smtClean="0">
                <a:solidFill>
                  <a:srgbClr val="008000"/>
                </a:solidFill>
              </a:rPr>
              <a:t>Clean</a:t>
            </a:r>
            <a:r>
              <a:rPr lang="hu-HU" sz="2600" b="1" dirty="0" smtClean="0">
                <a:solidFill>
                  <a:srgbClr val="008000"/>
                </a:solidFill>
              </a:rPr>
              <a:t> </a:t>
            </a:r>
            <a:r>
              <a:rPr lang="hu-HU" sz="2600" b="1" dirty="0" err="1" smtClean="0">
                <a:solidFill>
                  <a:srgbClr val="008000"/>
                </a:solidFill>
              </a:rPr>
              <a:t>Gas</a:t>
            </a:r>
            <a:endParaRPr lang="hu-HU" sz="2600" b="1" dirty="0" smtClean="0">
              <a:solidFill>
                <a:srgbClr val="008000"/>
              </a:solidFill>
            </a:endParaRPr>
          </a:p>
          <a:p>
            <a:r>
              <a:rPr lang="hu-HU" sz="2600" b="1" dirty="0" err="1">
                <a:solidFill>
                  <a:srgbClr val="008000"/>
                </a:solidFill>
              </a:rPr>
              <a:t>R</a:t>
            </a:r>
            <a:r>
              <a:rPr lang="hu-HU" sz="26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600" b="1" dirty="0" smtClean="0">
                <a:solidFill>
                  <a:srgbClr val="008000"/>
                </a:solidFill>
              </a:rPr>
              <a:t> </a:t>
            </a:r>
            <a:r>
              <a:rPr lang="hu-HU" sz="2600" b="1" dirty="0" err="1" smtClean="0">
                <a:solidFill>
                  <a:srgbClr val="008000"/>
                </a:solidFill>
              </a:rPr>
              <a:t>energy</a:t>
            </a:r>
            <a:endParaRPr lang="hu-HU" sz="2600" b="1" dirty="0">
              <a:solidFill>
                <a:srgbClr val="008000"/>
              </a:solidFill>
            </a:endParaRPr>
          </a:p>
        </p:txBody>
      </p:sp>
      <p:pic>
        <p:nvPicPr>
          <p:cNvPr id="23554" name="Picture 2" descr="C:\munka\munka 2010\pirogazosito\sajat\P1090935.jpg"/>
          <p:cNvPicPr>
            <a:picLocks noChangeAspect="1" noChangeArrowheads="1"/>
          </p:cNvPicPr>
          <p:nvPr/>
        </p:nvPicPr>
        <p:blipFill>
          <a:blip r:embed="rId5" cstate="print"/>
          <a:srcRect l="26767" r="18017"/>
          <a:stretch>
            <a:fillRect/>
          </a:stretch>
        </p:blipFill>
        <p:spPr bwMode="auto">
          <a:xfrm>
            <a:off x="0" y="4314952"/>
            <a:ext cx="1872208" cy="2543048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2195736" y="12687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2019 BIOMIX 50kW</a:t>
            </a:r>
            <a:endParaRPr lang="hu-HU" dirty="0"/>
          </a:p>
        </p:txBody>
      </p:sp>
      <p:pic>
        <p:nvPicPr>
          <p:cNvPr id="23555" name="Picture 3" descr="C:\munka\munka 2012\pirogaz2012\pyrowatt cyclonic\gyongyosi mukodes kepek\Pyrowatt_gyongyos_valogatott\DSC_0751.jpg"/>
          <p:cNvPicPr>
            <a:picLocks noChangeAspect="1" noChangeArrowheads="1"/>
          </p:cNvPicPr>
          <p:nvPr/>
        </p:nvPicPr>
        <p:blipFill>
          <a:blip r:embed="rId6" cstate="print"/>
          <a:srcRect l="4453" r="40190" b="9213"/>
          <a:stretch>
            <a:fillRect/>
          </a:stretch>
        </p:blipFill>
        <p:spPr bwMode="auto">
          <a:xfrm>
            <a:off x="1259632" y="4289430"/>
            <a:ext cx="2088232" cy="2568570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1331640" y="39330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2011 50kW </a:t>
            </a:r>
            <a:r>
              <a:rPr lang="hu-HU" dirty="0" err="1" smtClean="0"/>
              <a:t>proto</a:t>
            </a:r>
            <a:endParaRPr lang="hu-HU" dirty="0"/>
          </a:p>
        </p:txBody>
      </p:sp>
      <p:pic>
        <p:nvPicPr>
          <p:cNvPr id="23556" name="Picture 4" descr="C:\munka\munka 2016\Pyrowatt\prezi\kepek\szentendre.jpg"/>
          <p:cNvPicPr>
            <a:picLocks noChangeAspect="1" noChangeArrowheads="1"/>
          </p:cNvPicPr>
          <p:nvPr/>
        </p:nvPicPr>
        <p:blipFill>
          <a:blip r:embed="rId7" cstate="print"/>
          <a:srcRect l="10904" t="1190" r="22584" b="5017"/>
          <a:stretch>
            <a:fillRect/>
          </a:stretch>
        </p:blipFill>
        <p:spPr bwMode="auto">
          <a:xfrm>
            <a:off x="3131840" y="4293096"/>
            <a:ext cx="2880320" cy="2284725"/>
          </a:xfrm>
          <a:prstGeom prst="rect">
            <a:avLst/>
          </a:prstGeom>
          <a:noFill/>
        </p:spPr>
      </p:pic>
      <p:pic>
        <p:nvPicPr>
          <p:cNvPr id="23557" name="Picture 5" descr="C:\munka\munka 2016\Pyrowatt\prezi\kepek\P1060664.JPG"/>
          <p:cNvPicPr>
            <a:picLocks noChangeAspect="1" noChangeArrowheads="1"/>
          </p:cNvPicPr>
          <p:nvPr/>
        </p:nvPicPr>
        <p:blipFill>
          <a:blip r:embed="rId8" cstate="print"/>
          <a:srcRect l="11147" b="19766"/>
          <a:stretch>
            <a:fillRect/>
          </a:stretch>
        </p:blipFill>
        <p:spPr bwMode="auto">
          <a:xfrm>
            <a:off x="5508104" y="3861048"/>
            <a:ext cx="3312368" cy="2243964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3347864" y="393305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2013 28kW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5796136" y="35010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2016 100kW KOGENERÁCIÓ</a:t>
            </a:r>
            <a:endParaRPr lang="hu-HU" dirty="0"/>
          </a:p>
        </p:txBody>
      </p:sp>
      <p:pic>
        <p:nvPicPr>
          <p:cNvPr id="15" name="Kép 14" descr="20210903_204800.jpg"/>
          <p:cNvPicPr>
            <a:picLocks noChangeAspect="1"/>
          </p:cNvPicPr>
          <p:nvPr/>
        </p:nvPicPr>
        <p:blipFill>
          <a:blip r:embed="rId9" cstate="print"/>
          <a:srcRect l="6688" r="17713" b="1176"/>
          <a:stretch>
            <a:fillRect/>
          </a:stretch>
        </p:blipFill>
        <p:spPr>
          <a:xfrm>
            <a:off x="2195736" y="1628800"/>
            <a:ext cx="2880320" cy="1882603"/>
          </a:xfrm>
          <a:prstGeom prst="rect">
            <a:avLst/>
          </a:prstGeom>
        </p:spPr>
      </p:pic>
      <p:pic>
        <p:nvPicPr>
          <p:cNvPr id="16" name="Kép 15" descr="pyrowatt_5kwe_prototipu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772816"/>
            <a:ext cx="1244158" cy="2066773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395536" y="148478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2018 PW 10kW</a:t>
            </a:r>
            <a:endParaRPr lang="hu-HU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251520" y="40050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2005</a:t>
            </a:r>
            <a:endParaRPr lang="hu-HU" dirty="0"/>
          </a:p>
        </p:txBody>
      </p:sp>
      <p:pic>
        <p:nvPicPr>
          <p:cNvPr id="19" name="Kép 18" descr="IMG_20220524_174950.jpg"/>
          <p:cNvPicPr>
            <a:picLocks noChangeAspect="1"/>
          </p:cNvPicPr>
          <p:nvPr/>
        </p:nvPicPr>
        <p:blipFill>
          <a:blip r:embed="rId11" cstate="print"/>
          <a:srcRect r="17660" b="20600"/>
          <a:stretch>
            <a:fillRect/>
          </a:stretch>
        </p:blipFill>
        <p:spPr>
          <a:xfrm>
            <a:off x="5004048" y="1268760"/>
            <a:ext cx="3168352" cy="2295145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5004048" y="98072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2021 120kW TRIGENERÁCIÓ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logo_pyro_30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16016" cy="1435240"/>
          </a:xfrm>
          <a:prstGeom prst="rect">
            <a:avLst/>
          </a:prstGeom>
          <a:noFill/>
        </p:spPr>
      </p:pic>
      <p:pic>
        <p:nvPicPr>
          <p:cNvPr id="4" name="Kép 3" descr="flame_pyro_30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1" y="5923845"/>
            <a:ext cx="2411759" cy="93415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4860032" y="188640"/>
            <a:ext cx="417646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err="1" smtClean="0">
                <a:solidFill>
                  <a:srgbClr val="008000"/>
                </a:solidFill>
              </a:rPr>
              <a:t>Clean</a:t>
            </a:r>
            <a:r>
              <a:rPr lang="hu-HU" sz="2600" b="1" dirty="0" smtClean="0">
                <a:solidFill>
                  <a:srgbClr val="008000"/>
                </a:solidFill>
              </a:rPr>
              <a:t> </a:t>
            </a:r>
            <a:r>
              <a:rPr lang="hu-HU" sz="2600" b="1" dirty="0" err="1" smtClean="0">
                <a:solidFill>
                  <a:srgbClr val="008000"/>
                </a:solidFill>
              </a:rPr>
              <a:t>Gas</a:t>
            </a:r>
            <a:endParaRPr lang="hu-HU" sz="2600" b="1" dirty="0" smtClean="0">
              <a:solidFill>
                <a:srgbClr val="008000"/>
              </a:solidFill>
            </a:endParaRPr>
          </a:p>
          <a:p>
            <a:r>
              <a:rPr lang="hu-HU" sz="2600" b="1" dirty="0" err="1">
                <a:solidFill>
                  <a:srgbClr val="008000"/>
                </a:solidFill>
              </a:rPr>
              <a:t>R</a:t>
            </a:r>
            <a:r>
              <a:rPr lang="hu-HU" sz="26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600" b="1" dirty="0" smtClean="0">
                <a:solidFill>
                  <a:srgbClr val="008000"/>
                </a:solidFill>
              </a:rPr>
              <a:t> </a:t>
            </a:r>
            <a:r>
              <a:rPr lang="hu-HU" sz="2600" b="1" dirty="0" err="1" smtClean="0">
                <a:solidFill>
                  <a:srgbClr val="008000"/>
                </a:solidFill>
              </a:rPr>
              <a:t>energy</a:t>
            </a:r>
            <a:endParaRPr lang="hu-HU" sz="2600" b="1" dirty="0">
              <a:solidFill>
                <a:srgbClr val="008000"/>
              </a:solidFill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2987824" y="1196752"/>
            <a:ext cx="34163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i="1" dirty="0" smtClean="0"/>
              <a:t>Kutatás és fejlesztés eredménye</a:t>
            </a:r>
          </a:p>
          <a:p>
            <a:r>
              <a:rPr lang="hu-HU" dirty="0" smtClean="0"/>
              <a:t>Research and </a:t>
            </a:r>
            <a:r>
              <a:rPr lang="hu-HU" dirty="0" err="1" smtClean="0"/>
              <a:t>development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endParaRPr lang="hu-HU" dirty="0"/>
          </a:p>
        </p:txBody>
      </p:sp>
      <p:pic>
        <p:nvPicPr>
          <p:cNvPr id="9" name="Tartalom helye 3" descr="piroslang.JPG"/>
          <p:cNvPicPr>
            <a:picLocks noChangeAspect="1"/>
          </p:cNvPicPr>
          <p:nvPr/>
        </p:nvPicPr>
        <p:blipFill>
          <a:blip r:embed="rId5" cstate="print"/>
          <a:srcRect r="30619"/>
          <a:stretch>
            <a:fillRect/>
          </a:stretch>
        </p:blipFill>
        <p:spPr>
          <a:xfrm>
            <a:off x="611560" y="1844824"/>
            <a:ext cx="2880320" cy="4083197"/>
          </a:xfrm>
          <a:prstGeom prst="rect">
            <a:avLst/>
          </a:prstGeom>
        </p:spPr>
      </p:pic>
      <p:pic>
        <p:nvPicPr>
          <p:cNvPr id="10" name="Kép 9" descr="keklang.JPG"/>
          <p:cNvPicPr>
            <a:picLocks noChangeAspect="1"/>
          </p:cNvPicPr>
          <p:nvPr/>
        </p:nvPicPr>
        <p:blipFill>
          <a:blip r:embed="rId6" cstate="print"/>
          <a:srcRect t="8475" r="46625" b="8475"/>
          <a:stretch>
            <a:fillRect/>
          </a:stretch>
        </p:blipFill>
        <p:spPr>
          <a:xfrm>
            <a:off x="5497816" y="1844823"/>
            <a:ext cx="2931755" cy="4104457"/>
          </a:xfrm>
          <a:prstGeom prst="rect">
            <a:avLst/>
          </a:prstGeom>
        </p:spPr>
      </p:pic>
      <p:sp>
        <p:nvSpPr>
          <p:cNvPr id="11" name="Jobbra nyíl 10"/>
          <p:cNvSpPr/>
          <p:nvPr/>
        </p:nvSpPr>
        <p:spPr>
          <a:xfrm>
            <a:off x="3995936" y="3645024"/>
            <a:ext cx="93610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539552" y="609329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Tar</a:t>
            </a:r>
            <a:r>
              <a:rPr lang="hu-HU" dirty="0" smtClean="0"/>
              <a:t> </a:t>
            </a:r>
            <a:r>
              <a:rPr lang="hu-HU" dirty="0" err="1" smtClean="0"/>
              <a:t>content</a:t>
            </a:r>
            <a:r>
              <a:rPr lang="de-DE" dirty="0" smtClean="0"/>
              <a:t> 1000 mg/</a:t>
            </a:r>
            <a:r>
              <a:rPr lang="de-DE" dirty="0" err="1" smtClean="0"/>
              <a:t>Nm</a:t>
            </a:r>
            <a:r>
              <a:rPr lang="hu-HU" baseline="30000" dirty="0" smtClean="0"/>
              <a:t>3</a:t>
            </a:r>
            <a:r>
              <a:rPr lang="de-DE" baseline="30000" dirty="0" smtClean="0"/>
              <a:t> </a:t>
            </a:r>
            <a:r>
              <a:rPr lang="de-DE" dirty="0" smtClean="0"/>
              <a:t>// </a:t>
            </a:r>
            <a:r>
              <a:rPr lang="de-DE" sz="1400" i="1" dirty="0" smtClean="0"/>
              <a:t>K</a:t>
            </a:r>
            <a:r>
              <a:rPr lang="hu-HU" sz="1400" i="1" dirty="0" err="1" smtClean="0"/>
              <a:t>átránytartalom</a:t>
            </a:r>
            <a:r>
              <a:rPr lang="hu-HU" sz="1400" i="1" dirty="0" smtClean="0"/>
              <a:t> 1000 mg/Nm</a:t>
            </a:r>
            <a:r>
              <a:rPr lang="hu-HU" sz="1400" i="1" baseline="30000" dirty="0" smtClean="0"/>
              <a:t>3</a:t>
            </a:r>
            <a:endParaRPr lang="hu-HU" i="1" baseline="30000" dirty="0"/>
          </a:p>
        </p:txBody>
      </p:sp>
      <p:sp>
        <p:nvSpPr>
          <p:cNvPr id="13" name="Téglalap 12"/>
          <p:cNvSpPr/>
          <p:nvPr/>
        </p:nvSpPr>
        <p:spPr>
          <a:xfrm>
            <a:off x="5436096" y="6093296"/>
            <a:ext cx="2657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 smtClean="0"/>
              <a:t>Tar</a:t>
            </a:r>
            <a:r>
              <a:rPr lang="hu-HU" dirty="0" smtClean="0"/>
              <a:t> </a:t>
            </a:r>
            <a:r>
              <a:rPr lang="hu-HU" dirty="0" err="1" smtClean="0"/>
              <a:t>content</a:t>
            </a:r>
            <a:r>
              <a:rPr lang="de-DE" smtClean="0"/>
              <a:t> 50 </a:t>
            </a:r>
            <a:r>
              <a:rPr lang="de-DE" dirty="0" smtClean="0"/>
              <a:t>mg/</a:t>
            </a:r>
            <a:r>
              <a:rPr lang="de-DE" dirty="0" err="1" smtClean="0"/>
              <a:t>Nm</a:t>
            </a:r>
            <a:r>
              <a:rPr lang="hu-HU" baseline="30000" dirty="0" smtClean="0"/>
              <a:t>3</a:t>
            </a:r>
            <a:r>
              <a:rPr lang="de-DE" baseline="30000" dirty="0" smtClean="0"/>
              <a:t> </a:t>
            </a:r>
            <a:r>
              <a:rPr lang="de-DE" dirty="0" smtClean="0"/>
              <a:t>// </a:t>
            </a:r>
          </a:p>
          <a:p>
            <a:r>
              <a:rPr lang="hu-HU" sz="1400" i="1" dirty="0" smtClean="0"/>
              <a:t>Kátránytartalom 50 mg/Nm</a:t>
            </a:r>
            <a:r>
              <a:rPr lang="hu-HU" sz="1400" i="1" baseline="30000" dirty="0" smtClean="0"/>
              <a:t>3</a:t>
            </a:r>
            <a:endParaRPr lang="hu-HU" sz="14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flame_pyro_3000p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1" y="5923845"/>
            <a:ext cx="2411759" cy="93415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39552" y="2348880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smtClean="0"/>
              <a:t>Köszönöm megtisztelő figyelmüket!</a:t>
            </a:r>
          </a:p>
          <a:p>
            <a:pPr algn="ctr"/>
            <a:r>
              <a:rPr lang="en-US" sz="4000" b="1" dirty="0" smtClean="0"/>
              <a:t>Thank you for your attention!</a:t>
            </a:r>
            <a:endParaRPr lang="hu-HU" sz="40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979712" y="4026456"/>
            <a:ext cx="5544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hu-HU" sz="3200" b="1" dirty="0" smtClean="0"/>
              <a:t>Madár Viktor</a:t>
            </a:r>
          </a:p>
          <a:p>
            <a:pPr algn="ctr">
              <a:buNone/>
            </a:pPr>
            <a:r>
              <a:rPr lang="hu-HU" sz="3200" dirty="0" err="1" smtClean="0"/>
              <a:t>Pyrowatt</a:t>
            </a:r>
            <a:r>
              <a:rPr lang="hu-HU" sz="3200" dirty="0" smtClean="0"/>
              <a:t> Kft</a:t>
            </a:r>
          </a:p>
          <a:p>
            <a:pPr algn="ctr">
              <a:buNone/>
            </a:pPr>
            <a:r>
              <a:rPr lang="hu-HU" sz="3200" u="sng" dirty="0" err="1" smtClean="0">
                <a:hlinkClick r:id="rId4"/>
              </a:rPr>
              <a:t>www.pyrowatt.hu</a:t>
            </a:r>
            <a:endParaRPr lang="hu-HU" sz="3200" u="sng" dirty="0" smtClean="0"/>
          </a:p>
          <a:p>
            <a:endParaRPr lang="hu-HU" dirty="0"/>
          </a:p>
        </p:txBody>
      </p:sp>
      <p:pic>
        <p:nvPicPr>
          <p:cNvPr id="9" name="Kép 8" descr="logo_pyro_3000p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10" name="Szövegdoboz 9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8" name="Szövegdoboz 7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Gázgenerátoros erőmű előnyei:</a:t>
            </a:r>
          </a:p>
          <a:p>
            <a:r>
              <a:rPr lang="hu-HU" dirty="0" smtClean="0"/>
              <a:t>magas hatásfok kis teljesítményszinten </a:t>
            </a:r>
          </a:p>
          <a:p>
            <a:r>
              <a:rPr lang="hu-HU" dirty="0" smtClean="0"/>
              <a:t>gyorsan reagál a változó teljesítményigényekre</a:t>
            </a:r>
          </a:p>
          <a:p>
            <a:r>
              <a:rPr lang="hu-HU" dirty="0" smtClean="0"/>
              <a:t>gyorsan indítható, megállítható</a:t>
            </a:r>
          </a:p>
          <a:p>
            <a:r>
              <a:rPr lang="hu-HU" dirty="0" smtClean="0"/>
              <a:t>mobilizálható, moduláris kialakítás</a:t>
            </a:r>
          </a:p>
          <a:p>
            <a:r>
              <a:rPr lang="hu-HU" dirty="0" smtClean="0"/>
              <a:t>széles tüzelőanyag felhasználhatóság, rövid átállási idővel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b="1" dirty="0" smtClean="0"/>
              <a:t>Felhasználható tüzelőanyagok:</a:t>
            </a:r>
            <a:endParaRPr lang="hu-HU" dirty="0" smtClean="0"/>
          </a:p>
          <a:p>
            <a:pPr lvl="0"/>
            <a:r>
              <a:rPr lang="hu-HU" dirty="0" smtClean="0"/>
              <a:t>erdőművelési melléktermékek </a:t>
            </a:r>
            <a:r>
              <a:rPr lang="hu-HU" dirty="0" err="1" smtClean="0"/>
              <a:t>aprítékai</a:t>
            </a:r>
            <a:endParaRPr lang="hu-HU" dirty="0" smtClean="0"/>
          </a:p>
          <a:p>
            <a:pPr lvl="0"/>
            <a:r>
              <a:rPr lang="hu-HU" dirty="0" smtClean="0"/>
              <a:t>mezőgazdasági melléktermékek </a:t>
            </a:r>
            <a:r>
              <a:rPr lang="hu-HU" dirty="0" err="1" smtClean="0"/>
              <a:t>aprítékai</a:t>
            </a:r>
            <a:r>
              <a:rPr lang="hu-HU" dirty="0" smtClean="0"/>
              <a:t> (pl. kukorica, repce szár, magvak, héjjak stb.)</a:t>
            </a:r>
          </a:p>
          <a:p>
            <a:pPr lvl="0"/>
            <a:r>
              <a:rPr lang="hu-HU" dirty="0" smtClean="0"/>
              <a:t>faüzemek hulladékai, (raklap, bútor, stb</a:t>
            </a:r>
            <a:r>
              <a:rPr lang="hu-HU" dirty="0" smtClean="0"/>
              <a:t>.)</a:t>
            </a:r>
          </a:p>
          <a:p>
            <a:pPr lvl="0"/>
            <a:r>
              <a:rPr lang="hu-HU" b="1" dirty="0" smtClean="0"/>
              <a:t>0,8-1,2 kg </a:t>
            </a:r>
            <a:r>
              <a:rPr lang="hu-HU" b="1" dirty="0" err="1" smtClean="0"/>
              <a:t>faaprítékból</a:t>
            </a:r>
            <a:r>
              <a:rPr lang="hu-HU" b="1" dirty="0" smtClean="0"/>
              <a:t> 1kWh elektromos és 2 kWh hőenergia keletkezik</a:t>
            </a:r>
            <a:endParaRPr lang="hu-HU" b="1" dirty="0" smtClean="0"/>
          </a:p>
          <a:p>
            <a:pPr lvl="0"/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Alkalmazási lehetőségek:</a:t>
            </a:r>
          </a:p>
          <a:p>
            <a:r>
              <a:rPr lang="hu-HU" dirty="0" err="1" smtClean="0"/>
              <a:t>távhőrendszerbe</a:t>
            </a:r>
            <a:r>
              <a:rPr lang="hu-HU" dirty="0" smtClean="0"/>
              <a:t> illesztés</a:t>
            </a:r>
          </a:p>
          <a:p>
            <a:r>
              <a:rPr lang="hu-HU" dirty="0" smtClean="0"/>
              <a:t>Hely hő és villamos energia előállítás ipari fogyasztóknál</a:t>
            </a:r>
          </a:p>
          <a:p>
            <a:r>
              <a:rPr lang="hu-HU" dirty="0" smtClean="0"/>
              <a:t>végponti erőmű</a:t>
            </a:r>
          </a:p>
          <a:p>
            <a:r>
              <a:rPr lang="hu-HU" dirty="0" smtClean="0"/>
              <a:t>hálózattól távol eső helyeken villamos energia szolgáltatás</a:t>
            </a:r>
          </a:p>
          <a:p>
            <a:r>
              <a:rPr lang="hu-HU" dirty="0" err="1" smtClean="0"/>
              <a:t>Elektromobilitás</a:t>
            </a:r>
            <a:r>
              <a:rPr lang="hu-HU" dirty="0" smtClean="0"/>
              <a:t> töltőpont energia ellátása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052736"/>
            <a:ext cx="8157592" cy="7920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 smtClean="0"/>
              <a:t>Biomassza energetikai átalakításának folyamatábrája</a:t>
            </a:r>
            <a:endParaRPr lang="hu-HU" dirty="0"/>
          </a:p>
        </p:txBody>
      </p:sp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  <p:pic>
        <p:nvPicPr>
          <p:cNvPr id="8" name="Kép 7" descr="blokkábra.jpg"/>
          <p:cNvPicPr/>
          <p:nvPr/>
        </p:nvPicPr>
        <p:blipFill>
          <a:blip r:embed="rId3" cstate="print"/>
          <a:srcRect l="5421" t="13972" r="4787" b="14581"/>
          <a:stretch>
            <a:fillRect/>
          </a:stretch>
        </p:blipFill>
        <p:spPr bwMode="auto">
          <a:xfrm>
            <a:off x="2123728" y="1484784"/>
            <a:ext cx="597666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endParaRPr lang="hu-HU"/>
          </a:p>
        </p:txBody>
      </p:sp>
      <p:pic>
        <p:nvPicPr>
          <p:cNvPr id="5" name="Tartalom helye 3" descr="Wood-ca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1622" cy="3035557"/>
          </a:xfrm>
        </p:spPr>
      </p:pic>
      <p:pic>
        <p:nvPicPr>
          <p:cNvPr id="6" name="Kép 5" descr="Bus_in_London_with_wood_gas_gener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444786" cy="3374334"/>
          </a:xfrm>
          <a:prstGeom prst="rect">
            <a:avLst/>
          </a:prstGeom>
        </p:spPr>
      </p:pic>
      <p:pic>
        <p:nvPicPr>
          <p:cNvPr id="7" name="Kép 6" descr="tank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4944"/>
            <a:ext cx="4959491" cy="3744416"/>
          </a:xfrm>
          <a:prstGeom prst="rect">
            <a:avLst/>
          </a:prstGeom>
        </p:spPr>
      </p:pic>
      <p:pic>
        <p:nvPicPr>
          <p:cNvPr id="8" name="Kép 7" descr="holzgas-m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284984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1"/>
            <a:ext cx="9144000" cy="5556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176" y="1268760"/>
            <a:ext cx="91743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ogo_pyro_3000p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3275856" cy="996952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3203848" y="0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 smtClean="0">
                <a:solidFill>
                  <a:srgbClr val="008000"/>
                </a:solidFill>
              </a:rPr>
              <a:t>Clean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Gas</a:t>
            </a:r>
            <a:endParaRPr lang="hu-HU" sz="2000" b="1" dirty="0" smtClean="0">
              <a:solidFill>
                <a:srgbClr val="008000"/>
              </a:solidFill>
            </a:endParaRPr>
          </a:p>
          <a:p>
            <a:r>
              <a:rPr lang="hu-HU" sz="2000" b="1" dirty="0" err="1">
                <a:solidFill>
                  <a:srgbClr val="008000"/>
                </a:solidFill>
              </a:rPr>
              <a:t>R</a:t>
            </a:r>
            <a:r>
              <a:rPr lang="hu-HU" sz="2000" b="1" dirty="0" err="1" smtClean="0">
                <a:solidFill>
                  <a:srgbClr val="008000"/>
                </a:solidFill>
              </a:rPr>
              <a:t>enewable</a:t>
            </a:r>
            <a:r>
              <a:rPr lang="hu-HU" sz="2000" b="1" dirty="0" smtClean="0">
                <a:solidFill>
                  <a:srgbClr val="008000"/>
                </a:solidFill>
              </a:rPr>
              <a:t> </a:t>
            </a:r>
            <a:r>
              <a:rPr lang="hu-HU" sz="2000" b="1" dirty="0" err="1" smtClean="0">
                <a:solidFill>
                  <a:srgbClr val="008000"/>
                </a:solidFill>
              </a:rPr>
              <a:t>energy</a:t>
            </a:r>
            <a:endParaRPr lang="hu-HU" sz="2000" b="1" dirty="0">
              <a:solidFill>
                <a:srgbClr val="008000"/>
              </a:solidFill>
            </a:endParaRPr>
          </a:p>
        </p:txBody>
      </p:sp>
      <p:pic>
        <p:nvPicPr>
          <p:cNvPr id="8" name="Kép 7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366</Words>
  <Application>Microsoft Office PowerPoint</Application>
  <PresentationFormat>Diavetítés a képernyőre (4:3 oldalarány)</PresentationFormat>
  <Paragraphs>111</Paragraphs>
  <Slides>17</Slides>
  <Notes>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DECENTRALIZÁLT BIOMASSZA FELHASZNÁLÁS  (Gázgenerátoros kiserőmű a gyakorlatban) Madár Viktor  PYROWATT    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Viktor</dc:creator>
  <cp:lastModifiedBy>Viktor</cp:lastModifiedBy>
  <cp:revision>81</cp:revision>
  <dcterms:created xsi:type="dcterms:W3CDTF">2016-12-10T22:34:27Z</dcterms:created>
  <dcterms:modified xsi:type="dcterms:W3CDTF">2022-12-06T12:18:46Z</dcterms:modified>
</cp:coreProperties>
</file>