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4"/>
  </p:notesMasterIdLst>
  <p:sldIdLst>
    <p:sldId id="256" r:id="rId2"/>
    <p:sldId id="306" r:id="rId3"/>
    <p:sldId id="325" r:id="rId4"/>
    <p:sldId id="330" r:id="rId5"/>
    <p:sldId id="326" r:id="rId6"/>
    <p:sldId id="331" r:id="rId7"/>
    <p:sldId id="327" r:id="rId8"/>
    <p:sldId id="328" r:id="rId9"/>
    <p:sldId id="329" r:id="rId10"/>
    <p:sldId id="314" r:id="rId11"/>
    <p:sldId id="258" r:id="rId12"/>
    <p:sldId id="315" r:id="rId13"/>
    <p:sldId id="332" r:id="rId14"/>
    <p:sldId id="259" r:id="rId15"/>
    <p:sldId id="265" r:id="rId16"/>
    <p:sldId id="290" r:id="rId17"/>
    <p:sldId id="343" r:id="rId18"/>
    <p:sldId id="278" r:id="rId19"/>
    <p:sldId id="316" r:id="rId20"/>
    <p:sldId id="333" r:id="rId21"/>
    <p:sldId id="317" r:id="rId22"/>
    <p:sldId id="318" r:id="rId23"/>
    <p:sldId id="319" r:id="rId24"/>
    <p:sldId id="320" r:id="rId25"/>
    <p:sldId id="334" r:id="rId26"/>
    <p:sldId id="324" r:id="rId27"/>
    <p:sldId id="321" r:id="rId28"/>
    <p:sldId id="322" r:id="rId29"/>
    <p:sldId id="279" r:id="rId30"/>
    <p:sldId id="341" r:id="rId31"/>
    <p:sldId id="342" r:id="rId32"/>
    <p:sldId id="264" r:id="rId33"/>
    <p:sldId id="340" r:id="rId34"/>
    <p:sldId id="293" r:id="rId35"/>
    <p:sldId id="291" r:id="rId36"/>
    <p:sldId id="335" r:id="rId37"/>
    <p:sldId id="336" r:id="rId38"/>
    <p:sldId id="337" r:id="rId39"/>
    <p:sldId id="339" r:id="rId40"/>
    <p:sldId id="338" r:id="rId41"/>
    <p:sldId id="344" r:id="rId42"/>
    <p:sldId id="308" r:id="rId43"/>
  </p:sldIdLst>
  <p:sldSz cx="9144000" cy="6858000" type="screen4x3"/>
  <p:notesSz cx="6797675" cy="9928225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00"/>
    <a:srgbClr val="1A580C"/>
    <a:srgbClr val="FF5050"/>
    <a:srgbClr val="FFFFCC"/>
    <a:srgbClr val="B2B2B2"/>
    <a:srgbClr val="144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rednji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Srednji stil 3 - Isticanj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rednji stil 3 - Isticanj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Svijetli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rednji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>
      <p:cViewPr varScale="1">
        <p:scale>
          <a:sx n="79" d="100"/>
          <a:sy n="79" d="100"/>
        </p:scale>
        <p:origin x="36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2400" b="1" i="0" u="none" strike="noStrike" baseline="0" dirty="0">
                <a:solidFill>
                  <a:schemeClr val="tx1"/>
                </a:solidFill>
                <a:effectLst/>
              </a:rPr>
              <a:t>SZÁRAZ DOHÁNY KILOGRAMMONKÉNTI KÖLTSÉGEK FORINTBAN SZÁMOLVA</a:t>
            </a:r>
            <a:endParaRPr lang="en-US" sz="32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4043629471187263"/>
          <c:y val="1.780205537154918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633-4B6E-9D22-3229CB438DB6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633-4B6E-9D22-3229CB438DB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633-4B6E-9D22-3229CB438DB6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C633-4B6E-9D22-3229CB438DB6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633-4B6E-9D22-3229CB438DB6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C633-4B6E-9D22-3229CB438DB6}"/>
              </c:ext>
            </c:extLst>
          </c:dPt>
          <c:dPt>
            <c:idx val="6"/>
            <c:invertIfNegative val="0"/>
            <c:bubble3D val="0"/>
            <c:spPr>
              <a:solidFill>
                <a:srgbClr val="1A580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C633-4B6E-9D22-3229CB438DB6}"/>
              </c:ext>
            </c:extLst>
          </c:dPt>
          <c:dPt>
            <c:idx val="7"/>
            <c:invertIfNegative val="0"/>
            <c:bubble3D val="0"/>
            <c:spPr>
              <a:solidFill>
                <a:srgbClr val="0066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C633-4B6E-9D22-3229CB438DB6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C633-4B6E-9D22-3229CB438DB6}"/>
              </c:ext>
            </c:extLst>
          </c:dPt>
          <c:dPt>
            <c:idx val="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C633-4B6E-9D22-3229CB438DB6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C633-4B6E-9D22-3229CB438DB6}"/>
              </c:ext>
            </c:extLst>
          </c:dPt>
          <c:dLbls>
            <c:dLbl>
              <c:idx val="0"/>
              <c:layout>
                <c:manualLayout>
                  <c:x val="1.3783714205213801E-3"/>
                  <c:y val="-0.298785279345817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33-4B6E-9D22-3229CB438DB6}"/>
                </c:ext>
              </c:extLst>
            </c:dLbl>
            <c:dLbl>
              <c:idx val="1"/>
              <c:layout>
                <c:manualLayout>
                  <c:x val="8.2702285231281789E-3"/>
                  <c:y val="-0.283059738327616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33-4B6E-9D22-3229CB438DB6}"/>
                </c:ext>
              </c:extLst>
            </c:dLbl>
            <c:dLbl>
              <c:idx val="2"/>
              <c:layout>
                <c:manualLayout>
                  <c:x val="8.2702285231282049E-3"/>
                  <c:y val="-0.259471426800315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33-4B6E-9D22-3229CB438DB6}"/>
                </c:ext>
              </c:extLst>
            </c:dLbl>
            <c:dLbl>
              <c:idx val="3"/>
              <c:layout>
                <c:manualLayout>
                  <c:x val="0"/>
                  <c:y val="-0.206397725863887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33-4B6E-9D22-3229CB438DB6}"/>
                </c:ext>
              </c:extLst>
            </c:dLbl>
            <c:dLbl>
              <c:idx val="4"/>
              <c:layout>
                <c:manualLayout>
                  <c:x val="8.2702285231282049E-3"/>
                  <c:y val="-0.180843721709310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33-4B6E-9D22-3229CB438DB6}"/>
                </c:ext>
              </c:extLst>
            </c:dLbl>
            <c:dLbl>
              <c:idx val="5"/>
              <c:layout>
                <c:manualLayout>
                  <c:x val="6.8918571026068366E-3"/>
                  <c:y val="-0.165118180691109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633-4B6E-9D22-3229CB438DB6}"/>
                </c:ext>
              </c:extLst>
            </c:dLbl>
            <c:dLbl>
              <c:idx val="6"/>
              <c:layout>
                <c:manualLayout>
                  <c:x val="1.3783714205213673E-3"/>
                  <c:y val="-0.15332402492745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633-4B6E-9D22-3229CB438DB6}"/>
                </c:ext>
              </c:extLst>
            </c:dLbl>
            <c:dLbl>
              <c:idx val="7"/>
              <c:layout>
                <c:manualLayout>
                  <c:x val="-1.0107940316034286E-16"/>
                  <c:y val="-0.127770020772882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633-4B6E-9D22-3229CB438DB6}"/>
                </c:ext>
              </c:extLst>
            </c:dLbl>
            <c:dLbl>
              <c:idx val="8"/>
              <c:layout>
                <c:manualLayout>
                  <c:x val="5.5134856820854691E-3"/>
                  <c:y val="-0.127770020772882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633-4B6E-9D22-3229CB438DB6}"/>
                </c:ext>
              </c:extLst>
            </c:dLbl>
            <c:dLbl>
              <c:idx val="9"/>
              <c:layout>
                <c:manualLayout>
                  <c:x val="4.1351142615642031E-3"/>
                  <c:y val="-0.1081130945001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633-4B6E-9D22-3229CB438DB6}"/>
                </c:ext>
              </c:extLst>
            </c:dLbl>
            <c:dLbl>
              <c:idx val="10"/>
              <c:layout>
                <c:manualLayout>
                  <c:x val="5.5134856820854691E-3"/>
                  <c:y val="-8.4524782972830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633-4B6E-9D22-3229CB438DB6}"/>
                </c:ext>
              </c:extLst>
            </c:dLbl>
            <c:dLbl>
              <c:idx val="11"/>
              <c:layout>
                <c:manualLayout>
                  <c:x val="4.1351142615641025E-3"/>
                  <c:y val="-5.5039393563703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633-4B6E-9D22-3229CB438DB6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tx1"/>
                </a:outerShdw>
              </a:effectLst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FÖLDGÁZ</c:v>
                </c:pt>
                <c:pt idx="1">
                  <c:v>Dizel </c:v>
                </c:pt>
                <c:pt idx="2">
                  <c:v>EXTRA KÖNNYŰ OLAJ</c:v>
                </c:pt>
                <c:pt idx="3">
                  <c:v>LPG</c:v>
                </c:pt>
                <c:pt idx="4">
                  <c:v>FA PELLET</c:v>
                </c:pt>
                <c:pt idx="5">
                  <c:v>ELEKTROMOS ENERGIA </c:v>
                </c:pt>
                <c:pt idx="6">
                  <c:v>FAFORGÁCS</c:v>
                </c:pt>
                <c:pt idx="7">
                  <c:v>GYÜMÖLCSMAG</c:v>
                </c:pt>
                <c:pt idx="8">
                  <c:v>MEZŐGAZDASÁGI PELLET</c:v>
                </c:pt>
                <c:pt idx="9">
                  <c:v>TÜZIFA</c:v>
                </c:pt>
                <c:pt idx="10">
                  <c:v>FA BRIKETT</c:v>
                </c:pt>
                <c:pt idx="11">
                  <c:v>KUKORICA CSUTKA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420</c:v>
                </c:pt>
                <c:pt idx="1">
                  <c:v>393</c:v>
                </c:pt>
                <c:pt idx="2">
                  <c:v>358</c:v>
                </c:pt>
                <c:pt idx="3">
                  <c:v>280</c:v>
                </c:pt>
                <c:pt idx="4">
                  <c:v>230</c:v>
                </c:pt>
                <c:pt idx="5">
                  <c:v>202</c:v>
                </c:pt>
                <c:pt idx="6">
                  <c:v>180</c:v>
                </c:pt>
                <c:pt idx="7">
                  <c:v>132</c:v>
                </c:pt>
                <c:pt idx="8">
                  <c:v>130</c:v>
                </c:pt>
                <c:pt idx="9">
                  <c:v>103</c:v>
                </c:pt>
                <c:pt idx="10">
                  <c:v>73</c:v>
                </c:pt>
                <c:pt idx="1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33-4B6E-9D22-3229CB438D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FÖLDGÁZ</c:v>
                </c:pt>
                <c:pt idx="1">
                  <c:v>Dizel </c:v>
                </c:pt>
                <c:pt idx="2">
                  <c:v>EXTRA KÖNNYŰ OLAJ</c:v>
                </c:pt>
                <c:pt idx="3">
                  <c:v>LPG</c:v>
                </c:pt>
                <c:pt idx="4">
                  <c:v>FA PELLET</c:v>
                </c:pt>
                <c:pt idx="5">
                  <c:v>ELEKTROMOS ENERGIA </c:v>
                </c:pt>
                <c:pt idx="6">
                  <c:v>FAFORGÁCS</c:v>
                </c:pt>
                <c:pt idx="7">
                  <c:v>GYÜMÖLCSMAG</c:v>
                </c:pt>
                <c:pt idx="8">
                  <c:v>MEZŐGAZDASÁGI PELLET</c:v>
                </c:pt>
                <c:pt idx="9">
                  <c:v>TÜZIFA</c:v>
                </c:pt>
                <c:pt idx="10">
                  <c:v>FA BRIKETT</c:v>
                </c:pt>
                <c:pt idx="11">
                  <c:v>KUKORICA CSUTKA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C633-4B6E-9D22-3229CB438D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Sheet1!$A$2:$A$13</c:f>
              <c:strCache>
                <c:ptCount val="12"/>
                <c:pt idx="0">
                  <c:v>FÖLDGÁZ</c:v>
                </c:pt>
                <c:pt idx="1">
                  <c:v>Dizel </c:v>
                </c:pt>
                <c:pt idx="2">
                  <c:v>EXTRA KÖNNYŰ OLAJ</c:v>
                </c:pt>
                <c:pt idx="3">
                  <c:v>LPG</c:v>
                </c:pt>
                <c:pt idx="4">
                  <c:v>FA PELLET</c:v>
                </c:pt>
                <c:pt idx="5">
                  <c:v>ELEKTROMOS ENERGIA </c:v>
                </c:pt>
                <c:pt idx="6">
                  <c:v>FAFORGÁCS</c:v>
                </c:pt>
                <c:pt idx="7">
                  <c:v>GYÜMÖLCSMAG</c:v>
                </c:pt>
                <c:pt idx="8">
                  <c:v>MEZŐGAZDASÁGI PELLET</c:v>
                </c:pt>
                <c:pt idx="9">
                  <c:v>TÜZIFA</c:v>
                </c:pt>
                <c:pt idx="10">
                  <c:v>FA BRIKETT</c:v>
                </c:pt>
                <c:pt idx="11">
                  <c:v>KUKORICA CSUTKA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C633-4B6E-9D22-3229CB438D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25256688"/>
        <c:axId val="1230592384"/>
        <c:axId val="0"/>
      </c:bar3DChart>
      <c:catAx>
        <c:axId val="52525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0592384"/>
        <c:crosses val="autoZero"/>
        <c:auto val="1"/>
        <c:lblAlgn val="ctr"/>
        <c:lblOffset val="100"/>
        <c:noMultiLvlLbl val="0"/>
      </c:catAx>
      <c:valAx>
        <c:axId val="12305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25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73120-95D5-4B39-ABCA-5BCFAB46D183}" type="datetimeFigureOut">
              <a:rPr lang="hr-HR" smtClean="0"/>
              <a:t>5.12.2022.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9606" y="4716464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51098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398FF-A6DF-4D50-8771-EB082C1A2B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595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1C94A-1277-4988-B789-7568D5D1C5F0}" type="datetime1">
              <a:rPr lang="hr-HR" smtClean="0"/>
              <a:t>5.12.2022.</a:t>
            </a:fld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202-EA7F-4083-A59D-0549F0541E37}" type="datetime1">
              <a:rPr lang="hr-HR" smtClean="0"/>
              <a:t>5.12.2022.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200E-AA45-4FCA-9503-E40FFFBCF2DF}" type="datetime1">
              <a:rPr lang="hr-HR" smtClean="0"/>
              <a:t>5.12.2022.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3F8E-762B-4C7A-8EAA-F658596FB311}" type="datetime1">
              <a:rPr lang="hr-HR" smtClean="0"/>
              <a:t>5.12.2022.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B3D16-5D06-4FAF-A2DC-8DCE11F146C0}" type="datetime1">
              <a:rPr lang="hr-HR" smtClean="0"/>
              <a:t>5.12.2022.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909D-134C-45C0-8021-B38EF3540565}" type="datetime1">
              <a:rPr lang="hr-HR" smtClean="0"/>
              <a:t>5.12.2022.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7B7B-5A78-4344-843F-A4A00C4E17CA}" type="datetime1">
              <a:rPr lang="hr-HR" smtClean="0"/>
              <a:t>5.12.2022.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2F50-EF20-45CA-AC0B-5A960DFCE944}" type="datetime1">
              <a:rPr lang="hr-HR" smtClean="0"/>
              <a:t>5.12.2022.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68E89-033A-4B03-A02A-63A30C9E970C}" type="datetime1">
              <a:rPr lang="hr-HR" smtClean="0"/>
              <a:t>5.12.2022.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0FBC-9BF2-4EC6-B29B-0C5E161555CA}" type="datetime1">
              <a:rPr lang="hr-HR" smtClean="0"/>
              <a:t>5.12.2022.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B082-CDBC-4B0F-B2A7-34573734297C}" type="datetime1">
              <a:rPr lang="hr-HR" smtClean="0"/>
              <a:t>5.12.2022.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9E32992-723D-453F-880B-736B067440DB}" type="datetime1">
              <a:rPr lang="hr-HR" smtClean="0"/>
              <a:t>5.12.2022.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01DA0CA-669E-4E3A-93AB-ED193C0CDFD2}" type="slidenum">
              <a:rPr lang="hr-HR" smtClean="0"/>
              <a:t>‹#›</a:t>
            </a:fld>
            <a:endParaRPr lang="hr-H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99EC93-EA10-4357-951D-E3CABE008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3382" r="2160" b="5113"/>
          <a:stretch/>
        </p:blipFill>
        <p:spPr>
          <a:xfrm>
            <a:off x="381969" y="476672"/>
            <a:ext cx="8380061" cy="551657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7544" y="4789868"/>
            <a:ext cx="8208912" cy="1224136"/>
          </a:xfr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br>
              <a:rPr lang="hr-HR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u-HU" sz="4800" dirty="0">
                <a:effectLst/>
              </a:rPr>
              <a:t>Dohány száritás költségei</a:t>
            </a:r>
            <a:endParaRPr lang="hr-HR" sz="36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7504" y="764704"/>
            <a:ext cx="4752528" cy="1512168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hr-H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TERMOPLIN doo</a:t>
            </a:r>
          </a:p>
          <a:p>
            <a:pPr algn="l"/>
            <a:r>
              <a:rPr lang="hr-H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Decembar 2022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827584" y="6093296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S.Jugović, A. Jugović</a:t>
            </a: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1DA0CA-669E-4E3A-93AB-ED193C0CDFD2}" type="slidenum">
              <a:rPr lang="hr-HR" b="1"/>
              <a:pPr/>
              <a:t>1</a:t>
            </a:fld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398357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47780" y="404664"/>
            <a:ext cx="8248439" cy="554461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sr-Latn-RS" sz="3300" b="1" dirty="0">
                <a:solidFill>
                  <a:schemeClr val="tx2"/>
                </a:solidFill>
              </a:rPr>
              <a:t>A száritó levegőjének melegitésére a következő tüzelőanyagokat használhatjuk:</a:t>
            </a:r>
          </a:p>
          <a:p>
            <a:pPr marL="0" indent="0" algn="ctr">
              <a:buNone/>
            </a:pPr>
            <a:endParaRPr lang="en-US" sz="3300" b="1" dirty="0">
              <a:solidFill>
                <a:schemeClr val="tx1"/>
              </a:solidFill>
            </a:endParaRPr>
          </a:p>
          <a:p>
            <a:r>
              <a:rPr lang="sr-Latn-RS" sz="2800" b="1" dirty="0">
                <a:solidFill>
                  <a:schemeClr val="tx1"/>
                </a:solidFill>
              </a:rPr>
              <a:t>- Földgáz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sr-Latn-RS" sz="2800" b="1" dirty="0">
                <a:solidFill>
                  <a:schemeClr val="tx1"/>
                </a:solidFill>
              </a:rPr>
              <a:t>- Cseppfolyós gáz (LNG)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sr-Latn-RS" sz="2800" b="1" dirty="0">
                <a:solidFill>
                  <a:schemeClr val="tx1"/>
                </a:solidFill>
              </a:rPr>
              <a:t>- Dizel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sr-Latn-RS" sz="2800" b="1" dirty="0">
                <a:solidFill>
                  <a:schemeClr val="tx1"/>
                </a:solidFill>
              </a:rPr>
              <a:t>- Extra könnyű olaj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sr-Latn-RS" sz="2800" b="1" dirty="0">
                <a:solidFill>
                  <a:schemeClr val="tx1"/>
                </a:solidFill>
              </a:rPr>
              <a:t>- Fa pellet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sr-Latn-RS" sz="2800" b="1" dirty="0">
                <a:solidFill>
                  <a:schemeClr val="tx1"/>
                </a:solidFill>
              </a:rPr>
              <a:t>- Szójaszalmából és olajrepcéből készült mezőgazdasági pellet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sr-Latn-RS" sz="2800" b="1" dirty="0">
                <a:solidFill>
                  <a:schemeClr val="tx1"/>
                </a:solidFill>
              </a:rPr>
              <a:t>- Faforgács, fanyesedék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sr-Latn-RS" sz="2800" b="1" dirty="0">
                <a:solidFill>
                  <a:schemeClr val="tx1"/>
                </a:solidFill>
              </a:rPr>
              <a:t>- Gyümölcsmagok (meggy, szilva, sárgabarack...)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sr-Latn-RS" sz="2800" b="1" dirty="0">
                <a:solidFill>
                  <a:schemeClr val="tx1"/>
                </a:solidFill>
              </a:rPr>
              <a:t>- Kukorica csutka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sr-Latn-RS" sz="2800" b="1" dirty="0">
                <a:solidFill>
                  <a:schemeClr val="tx1"/>
                </a:solidFill>
              </a:rPr>
              <a:t>- Tüzifa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sr-Latn-RS" sz="2800" b="1" dirty="0">
                <a:solidFill>
                  <a:schemeClr val="tx1"/>
                </a:solidFill>
              </a:rPr>
              <a:t>- Elektromos energia 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>
              <a:buFontTx/>
              <a:buChar char="-"/>
            </a:pPr>
            <a:endParaRPr lang="hr-HR" sz="2000" b="1" dirty="0">
              <a:solidFill>
                <a:schemeClr val="tx1"/>
              </a:solidFill>
            </a:endParaRPr>
          </a:p>
          <a:p>
            <a:pPr algn="ctr">
              <a:buFontTx/>
              <a:buChar char="-"/>
            </a:pPr>
            <a:endParaRPr lang="hr-HR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sz="2000" b="1" dirty="0">
              <a:solidFill>
                <a:schemeClr val="tx1"/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b="1"/>
              <a:pPr/>
              <a:t>10</a:t>
            </a:fld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532097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324544" y="187148"/>
            <a:ext cx="9577064" cy="1656184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sr-Latn-RS" sz="2600" b="1" dirty="0">
                <a:effectLst/>
              </a:rPr>
              <a:t>Földgáz DTM 33.4MJ/Nm3 </a:t>
            </a:r>
            <a:br>
              <a:rPr lang="sr-Latn-RS" sz="2600" b="1" dirty="0">
                <a:effectLst/>
              </a:rPr>
            </a:br>
            <a:r>
              <a:rPr lang="sr-Latn-RS" sz="2600" b="1" dirty="0">
                <a:effectLst/>
              </a:rPr>
              <a:t>fogyasztás 0.6 Nm3/kg száraz dohány </a:t>
            </a:r>
            <a:br>
              <a:rPr lang="sr-Latn-RS" sz="2600" b="1" dirty="0">
                <a:effectLst/>
              </a:rPr>
            </a:br>
            <a:r>
              <a:rPr lang="sr-Latn-RS" sz="2600" b="1" dirty="0">
                <a:effectLst/>
              </a:rPr>
              <a:t>vagy 1030 EUR alkalmazott ár egy tonna száraz dohányra </a:t>
            </a:r>
            <a:br>
              <a:rPr lang="sr-Latn-RS" sz="2600" b="1" dirty="0">
                <a:effectLst/>
              </a:rPr>
            </a:br>
            <a:r>
              <a:rPr lang="sr-Latn-RS" sz="2600" b="1" dirty="0">
                <a:effectLst/>
              </a:rPr>
              <a:t>esetében alkalmazott ár 700HUF/Nm3</a:t>
            </a:r>
            <a:endParaRPr lang="en-US" sz="2600" dirty="0">
              <a:effectLst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202571" y="1843332"/>
            <a:ext cx="87849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u="sng" dirty="0"/>
              <a:t>Előnyök:</a:t>
            </a:r>
            <a:endParaRPr lang="en-US" sz="2400" u="sng" dirty="0"/>
          </a:p>
          <a:p>
            <a:pPr lvl="0"/>
            <a:r>
              <a:rPr lang="sr-Latn-RS" sz="2400" dirty="0"/>
              <a:t>1. Nem kell tárolni és vásárolni fogyasztás előtt,</a:t>
            </a:r>
            <a:endParaRPr lang="en-US" sz="2400" dirty="0"/>
          </a:p>
          <a:p>
            <a:pPr lvl="0"/>
            <a:r>
              <a:rPr lang="sr-Latn-RS" sz="2400" dirty="0"/>
              <a:t>2. Az égési folyamat iparilag szabványositott berendezésekkel – égőkkel történik, amelyeket nagy sorozatban gyártanak és könnyen beállithatók,</a:t>
            </a:r>
            <a:endParaRPr lang="en-US" sz="2400" dirty="0"/>
          </a:p>
          <a:p>
            <a:pPr lvl="0"/>
            <a:r>
              <a:rPr lang="sr-Latn-RS" sz="2400" dirty="0"/>
              <a:t>3. A többlet elektromos energia felhasználása az égés eléréséhez gyakorlatilag elhanyagolható,</a:t>
            </a:r>
            <a:endParaRPr lang="en-US" sz="2400" dirty="0"/>
          </a:p>
          <a:p>
            <a:pPr lvl="0"/>
            <a:r>
              <a:rPr lang="sr-Latn-RS" sz="2400" dirty="0"/>
              <a:t>4. Az égés- és hőcserélő kamrák egyszerűek, nagy hatásfokúak és viszonylag kis méretűek ,</a:t>
            </a:r>
            <a:endParaRPr lang="en-US" sz="2400" dirty="0"/>
          </a:p>
          <a:p>
            <a:pPr lvl="0"/>
            <a:r>
              <a:rPr lang="sr-Latn-RS" sz="2400" dirty="0"/>
              <a:t>5. A környezetszennyezés minimális,</a:t>
            </a:r>
            <a:endParaRPr lang="en-US" sz="2400" dirty="0"/>
          </a:p>
          <a:p>
            <a:r>
              <a:rPr lang="sr-Latn-RS" sz="2400" u="sng" dirty="0"/>
              <a:t>Hátrányok:</a:t>
            </a:r>
            <a:endParaRPr lang="en-US" sz="2400" u="sng" dirty="0"/>
          </a:p>
          <a:p>
            <a:pPr lvl="0"/>
            <a:r>
              <a:rPr lang="sr-Latn-RS" sz="2400" dirty="0"/>
              <a:t>1. Magas ár a piaci zavarok miatt,</a:t>
            </a:r>
            <a:endParaRPr lang="en-US" sz="2400" dirty="0"/>
          </a:p>
          <a:p>
            <a:pPr lvl="0"/>
            <a:r>
              <a:rPr lang="sr-Latn-RS" sz="2400" dirty="0"/>
              <a:t>2. Nem elérhető minden helyen,</a:t>
            </a:r>
            <a:endParaRPr lang="en-US" sz="2400" dirty="0"/>
          </a:p>
          <a:p>
            <a:endParaRPr lang="hr-HR" sz="2000" b="1" dirty="0">
              <a:latin typeface="+mj-lt"/>
            </a:endParaRPr>
          </a:p>
          <a:p>
            <a:endParaRPr lang="hr-HR" sz="2000" b="1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3934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1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777609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1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5292209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1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b="1"/>
              <a:pPr/>
              <a:t>11</a:t>
            </a:fld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4005333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9E2981-DB9D-4372-A374-1933249E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12</a:t>
            </a:fld>
            <a:endParaRPr lang="hr-HR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4B02A6DB-FCD6-4873-B9BD-9EF45E5E36BF}"/>
              </a:ext>
            </a:extLst>
          </p:cNvPr>
          <p:cNvSpPr txBox="1">
            <a:spLocks/>
          </p:cNvSpPr>
          <p:nvPr/>
        </p:nvSpPr>
        <p:spPr>
          <a:xfrm>
            <a:off x="107503" y="228600"/>
            <a:ext cx="8962165" cy="1656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2900"/>
              </a:lnSpc>
            </a:pPr>
            <a:r>
              <a:rPr lang="hu-HU" sz="2800" b="1" dirty="0">
                <a:effectLst/>
              </a:rPr>
              <a:t>A DTM 25,6 MJ/liter FOLYÉKONY KŐLÉGÁZ fogyasztás 0,8 liter/kg szárazdohány </a:t>
            </a:r>
          </a:p>
          <a:p>
            <a:pPr>
              <a:lnSpc>
                <a:spcPts val="2900"/>
              </a:lnSpc>
            </a:pPr>
            <a:r>
              <a:rPr lang="hu-HU" sz="2800" b="1" dirty="0">
                <a:effectLst/>
              </a:rPr>
              <a:t>vagy 690 EUR egy tonna szárazdohányra,</a:t>
            </a:r>
          </a:p>
          <a:p>
            <a:pPr>
              <a:lnSpc>
                <a:spcPts val="2900"/>
              </a:lnSpc>
            </a:pPr>
            <a:r>
              <a:rPr lang="hu-HU" sz="2800" b="1" dirty="0">
                <a:effectLst/>
              </a:rPr>
              <a:t> literenként 350 HUF árat kell alkalmazni</a:t>
            </a:r>
            <a:endParaRPr lang="en-GB" sz="2800" b="1" dirty="0">
              <a:ln>
                <a:solidFill>
                  <a:srgbClr val="0033CC"/>
                </a:solidFill>
              </a:ln>
              <a:effectLst/>
            </a:endParaRPr>
          </a:p>
        </p:txBody>
      </p:sp>
      <p:sp>
        <p:nvSpPr>
          <p:cNvPr id="5" name="TekstniOkvir 2">
            <a:extLst>
              <a:ext uri="{FF2B5EF4-FFF2-40B4-BE49-F238E27FC236}">
                <a16:creationId xmlns:a16="http://schemas.microsoft.com/office/drawing/2014/main" id="{D45B7CAC-129D-4AC7-A721-F37ACB975CFB}"/>
              </a:ext>
            </a:extLst>
          </p:cNvPr>
          <p:cNvSpPr txBox="1"/>
          <p:nvPr/>
        </p:nvSpPr>
        <p:spPr>
          <a:xfrm>
            <a:off x="202571" y="1843332"/>
            <a:ext cx="878497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u="sng" dirty="0"/>
              <a:t>Előnyök:</a:t>
            </a:r>
            <a:endParaRPr lang="en-US" sz="2400" u="sng" dirty="0"/>
          </a:p>
          <a:p>
            <a:pPr lvl="0"/>
            <a:r>
              <a:rPr lang="sr-Latn-RS" sz="2400" dirty="0"/>
              <a:t>1. Az égési folyamat iparilag szabványositott berendezésekkel – égőkkel történik, amelyeket nagy sorozatban gyártanak és könnyen beállithatók,</a:t>
            </a:r>
            <a:endParaRPr lang="en-US" sz="2400" dirty="0"/>
          </a:p>
          <a:p>
            <a:pPr lvl="0"/>
            <a:r>
              <a:rPr lang="sr-Latn-RS" sz="2400" dirty="0"/>
              <a:t>2. A többlet elektromos energia felhasználása az égés eléréséhez gyakorlatilag elhanyagolható,</a:t>
            </a:r>
            <a:endParaRPr lang="en-US" sz="2400" dirty="0"/>
          </a:p>
          <a:p>
            <a:pPr lvl="0"/>
            <a:r>
              <a:rPr lang="sr-Latn-RS" sz="2400" dirty="0"/>
              <a:t>3. Az égés- és hőcserélő kamrák egyszerűek, nagy hatásfokúak és viszonylag kis méretűek ,</a:t>
            </a:r>
            <a:endParaRPr lang="en-US" sz="2400" dirty="0"/>
          </a:p>
          <a:p>
            <a:pPr lvl="0"/>
            <a:r>
              <a:rPr lang="sr-Latn-RS" sz="2400" dirty="0"/>
              <a:t>4. A környezetszennyezés minimális,</a:t>
            </a:r>
            <a:endParaRPr lang="en-US" sz="2400" dirty="0"/>
          </a:p>
          <a:p>
            <a:r>
              <a:rPr lang="sr-Latn-RS" sz="2400" u="sng" dirty="0"/>
              <a:t>Hátrányok:</a:t>
            </a:r>
            <a:endParaRPr lang="en-US" sz="2400" u="sng" dirty="0"/>
          </a:p>
          <a:p>
            <a:pPr lvl="0"/>
            <a:r>
              <a:rPr lang="sr-Latn-RS" sz="2400" dirty="0"/>
              <a:t>1. Magas ár a piaci zavarok miatt,</a:t>
            </a:r>
            <a:endParaRPr lang="en-US" sz="2400" dirty="0"/>
          </a:p>
          <a:p>
            <a:pPr lvl="0"/>
            <a:r>
              <a:rPr lang="sr-Latn-RS" sz="2400" dirty="0"/>
              <a:t>2. </a:t>
            </a:r>
            <a:r>
              <a:rPr lang="hu-HU" sz="2400" dirty="0"/>
              <a:t>Speciális tárolóeszközöket igényel, amelyeket általában fogyasztás előtt bérelnek és vásárolnak,</a:t>
            </a:r>
            <a:endParaRPr lang="hr-HR" sz="2400" b="1" dirty="0"/>
          </a:p>
          <a:p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1394507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device, miller&#10;&#10;Description automatically generated">
            <a:extLst>
              <a:ext uri="{FF2B5EF4-FFF2-40B4-BE49-F238E27FC236}">
                <a16:creationId xmlns:a16="http://schemas.microsoft.com/office/drawing/2014/main" id="{D16F1289-E2B1-4C12-B58C-C198302D4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r="1" b="2382"/>
          <a:stretch/>
        </p:blipFill>
        <p:spPr>
          <a:xfrm>
            <a:off x="719137" y="273050"/>
            <a:ext cx="4995863" cy="5853113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7EE3DFE-35B4-FF74-068C-BFD67C2FE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49749" y="1772816"/>
            <a:ext cx="3008313" cy="3687763"/>
          </a:xfrm>
        </p:spPr>
        <p:txBody>
          <a:bodyPr>
            <a:normAutofit/>
          </a:bodyPr>
          <a:lstStyle/>
          <a:p>
            <a:r>
              <a:rPr lang="sr-Latn-RS" sz="1800" b="1" dirty="0">
                <a:solidFill>
                  <a:schemeClr val="tx1"/>
                </a:solidFill>
              </a:rPr>
              <a:t>Hőgenerátor gáznemű és folyékony tüzelőanyaggal.</a:t>
            </a:r>
          </a:p>
          <a:p>
            <a:endParaRPr lang="sr-Latn-RS" sz="1800" b="1" dirty="0">
              <a:solidFill>
                <a:schemeClr val="tx1"/>
              </a:solidFill>
            </a:endParaRPr>
          </a:p>
          <a:p>
            <a:r>
              <a:rPr lang="sr-Latn-RS" sz="1800" b="1" dirty="0">
                <a:solidFill>
                  <a:schemeClr val="tx1"/>
                </a:solidFill>
              </a:rPr>
              <a:t>Az égő vagy a fúvóka cseréjével ugyanazon a hőgenerátoron használhatunk gáznemű vagy folyékony tüzelőanyagot.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743412-4D06-4DDB-B587-72517EAB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1DA0CA-669E-4E3A-93AB-ED193C0CDFD2}" type="slidenum">
              <a:rPr lang="hr-HR" smtClean="0"/>
              <a:pPr>
                <a:spcAft>
                  <a:spcPts val="600"/>
                </a:spcAft>
              </a:pPr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8615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b="1"/>
              <a:pPr/>
              <a:t>14</a:t>
            </a:fld>
            <a:endParaRPr lang="hr-HR" b="1" dirty="0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9CE9C23C-C9E9-4056-A1C8-ED506BE5D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7" y="219437"/>
            <a:ext cx="9069668" cy="1656184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sr-Latn-RS" sz="2800" b="1" dirty="0">
                <a:effectLst/>
              </a:rPr>
              <a:t>A DIZEL DTM 36.7MJ/LIT fogyasztása 0.55 liter/kg száraz dohány, </a:t>
            </a:r>
            <a:br>
              <a:rPr lang="sr-Latn-RS" sz="2800" b="1" dirty="0">
                <a:effectLst/>
              </a:rPr>
            </a:br>
            <a:r>
              <a:rPr lang="sr-Latn-RS" sz="2800" b="1" dirty="0">
                <a:effectLst/>
              </a:rPr>
              <a:t>agy 960 EUR egy tonna száraz dohány </a:t>
            </a:r>
            <a:br>
              <a:rPr lang="sr-Latn-RS" sz="2800" b="1" dirty="0">
                <a:effectLst/>
              </a:rPr>
            </a:br>
            <a:r>
              <a:rPr lang="sr-Latn-RS" sz="2800" b="1" dirty="0">
                <a:effectLst/>
              </a:rPr>
              <a:t>esetében alkalmazott ár 715 HUF/ liter</a:t>
            </a:r>
            <a:endParaRPr lang="en-US" sz="2800" dirty="0">
              <a:effectLst/>
            </a:endParaRPr>
          </a:p>
        </p:txBody>
      </p:sp>
      <p:sp>
        <p:nvSpPr>
          <p:cNvPr id="8" name="TekstniOkvir 2">
            <a:extLst>
              <a:ext uri="{FF2B5EF4-FFF2-40B4-BE49-F238E27FC236}">
                <a16:creationId xmlns:a16="http://schemas.microsoft.com/office/drawing/2014/main" id="{7DDFB5AC-1AAC-43CF-BC0D-87217CD1AEFE}"/>
              </a:ext>
            </a:extLst>
          </p:cNvPr>
          <p:cNvSpPr txBox="1"/>
          <p:nvPr/>
        </p:nvSpPr>
        <p:spPr>
          <a:xfrm>
            <a:off x="284693" y="2107313"/>
            <a:ext cx="8784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u="sng" dirty="0"/>
              <a:t>Előnyök:</a:t>
            </a:r>
            <a:endParaRPr lang="en-US" sz="2000" u="sng" dirty="0"/>
          </a:p>
          <a:p>
            <a:pPr lvl="0"/>
            <a:r>
              <a:rPr lang="sr-Latn-RS" sz="2000" dirty="0"/>
              <a:t>1. Az égési folyamat iparilag szabványositott berendezésekkel-égőkkel történik, amelyek nagy sorozatban készülnek és könnyen beállithatók,</a:t>
            </a:r>
            <a:endParaRPr lang="en-US" sz="2000" dirty="0"/>
          </a:p>
          <a:p>
            <a:pPr lvl="0"/>
            <a:r>
              <a:rPr lang="sr-Latn-RS" sz="2000" dirty="0"/>
              <a:t>2. Könnyű elérhetőség,</a:t>
            </a:r>
            <a:endParaRPr lang="en-US" sz="2000" dirty="0"/>
          </a:p>
          <a:p>
            <a:pPr lvl="0"/>
            <a:r>
              <a:rPr lang="sr-Latn-RS" sz="2000" dirty="0"/>
              <a:t>3. A többlet elektromos energia felhasználása az égés eléréséhez gyakorlatilag elhanyagolható,</a:t>
            </a:r>
            <a:endParaRPr lang="en-US" sz="2000" dirty="0"/>
          </a:p>
          <a:p>
            <a:pPr lvl="0"/>
            <a:r>
              <a:rPr lang="sr-Latn-RS" sz="2000" dirty="0"/>
              <a:t>4. Az égés- és hőcserélő kamrák egyszerűek, nagy hatásfokúak és viszonylag kis méretűek ,</a:t>
            </a:r>
            <a:endParaRPr lang="en-US" sz="2000" dirty="0"/>
          </a:p>
          <a:p>
            <a:r>
              <a:rPr lang="sr-Latn-RS" sz="2000" b="1" u="sng" dirty="0"/>
              <a:t>Hátrányok:</a:t>
            </a:r>
            <a:endParaRPr lang="en-US" sz="2000" u="sng" dirty="0"/>
          </a:p>
          <a:p>
            <a:pPr lvl="0"/>
            <a:r>
              <a:rPr lang="sr-Latn-RS" sz="2000" dirty="0"/>
              <a:t>1. Magas ár a piaci zavarok miatt,</a:t>
            </a:r>
            <a:endParaRPr lang="en-US" sz="2000" dirty="0"/>
          </a:p>
          <a:p>
            <a:pPr lvl="0"/>
            <a:r>
              <a:rPr lang="sr-Latn-RS" sz="2000" dirty="0"/>
              <a:t>2. Fogyasztás előtt tárolni és vásárolni kell,</a:t>
            </a:r>
            <a:endParaRPr lang="en-US" sz="2000" dirty="0"/>
          </a:p>
          <a:p>
            <a:pPr lvl="0"/>
            <a:r>
              <a:rPr lang="sr-Latn-RS" sz="2000" dirty="0"/>
              <a:t>3. A szennyezés jelentős,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519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z="1400" b="1" smtClean="0"/>
              <a:t>15</a:t>
            </a:fld>
            <a:endParaRPr lang="hr-HR" sz="1400" b="1" dirty="0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6B9EBEAF-24A0-4620-9ECC-A62A1064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93" y="228600"/>
            <a:ext cx="8535779" cy="1656184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sr-Latn-RS" sz="2800" b="1" dirty="0">
                <a:effectLst/>
              </a:rPr>
              <a:t>Az extra könnyű olaj DTM 36.7MJ/LIT fogyasztása 0.55 liter/kg száraz dohány, </a:t>
            </a:r>
            <a:br>
              <a:rPr lang="sr-Latn-RS" sz="2800" b="1" dirty="0">
                <a:effectLst/>
              </a:rPr>
            </a:br>
            <a:r>
              <a:rPr lang="sr-Latn-RS" sz="2800" b="1" dirty="0">
                <a:effectLst/>
              </a:rPr>
              <a:t>vagy 880 EUR egy tonna száraz dohány </a:t>
            </a:r>
            <a:br>
              <a:rPr lang="sr-Latn-RS" sz="2800" b="1" dirty="0">
                <a:effectLst/>
              </a:rPr>
            </a:br>
            <a:r>
              <a:rPr lang="sr-Latn-RS" sz="2800" b="1" dirty="0">
                <a:effectLst/>
              </a:rPr>
              <a:t>esetében alkalmazott ár 650 HUF/ liter</a:t>
            </a:r>
            <a:endParaRPr lang="en-US" sz="2800" dirty="0">
              <a:effectLst/>
            </a:endParaRPr>
          </a:p>
        </p:txBody>
      </p:sp>
      <p:sp>
        <p:nvSpPr>
          <p:cNvPr id="8" name="TekstniOkvir 2">
            <a:extLst>
              <a:ext uri="{FF2B5EF4-FFF2-40B4-BE49-F238E27FC236}">
                <a16:creationId xmlns:a16="http://schemas.microsoft.com/office/drawing/2014/main" id="{FDA0D628-F98F-4BDD-8AFE-BC8625234865}"/>
              </a:ext>
            </a:extLst>
          </p:cNvPr>
          <p:cNvSpPr txBox="1"/>
          <p:nvPr/>
        </p:nvSpPr>
        <p:spPr>
          <a:xfrm>
            <a:off x="284693" y="2107313"/>
            <a:ext cx="87849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/>
              <a:t>Előnyök:</a:t>
            </a:r>
            <a:endParaRPr lang="en-US" sz="2400" u="sng" dirty="0"/>
          </a:p>
          <a:p>
            <a:pPr lvl="0"/>
            <a:r>
              <a:rPr lang="sr-Latn-RS" b="1" dirty="0"/>
              <a:t>1. Az égési folyamat iparilag szabványositott berendezésekkel-égőkkel történik, amelyek nagy sorozatban készülnek és könnyen beállithatók,</a:t>
            </a:r>
            <a:endParaRPr lang="en-US" b="1" dirty="0"/>
          </a:p>
          <a:p>
            <a:pPr lvl="0"/>
            <a:r>
              <a:rPr lang="sr-Latn-RS" b="1" dirty="0"/>
              <a:t>2. Könnyű elérhetőség,</a:t>
            </a:r>
            <a:endParaRPr lang="en-US" b="1" dirty="0"/>
          </a:p>
          <a:p>
            <a:pPr lvl="0"/>
            <a:r>
              <a:rPr lang="sr-Latn-RS" b="1" dirty="0"/>
              <a:t>3. A többlet elektromos energia felhasználása az égés eléréséhez gyakorlatilag elhanyagolható,</a:t>
            </a:r>
            <a:endParaRPr lang="en-US" b="1" dirty="0"/>
          </a:p>
          <a:p>
            <a:pPr lvl="0"/>
            <a:r>
              <a:rPr lang="sr-Latn-RS" b="1" dirty="0"/>
              <a:t>4. Az égés- és hőcserélő kamrák egyszerűek, nagy hatásfokúak és viszonylag kis méretűek,</a:t>
            </a:r>
            <a:endParaRPr lang="en-US" b="1" dirty="0"/>
          </a:p>
          <a:p>
            <a:r>
              <a:rPr lang="sr-Latn-RS" sz="2400" b="1" u="sng" dirty="0"/>
              <a:t>Hátrányok:</a:t>
            </a:r>
            <a:endParaRPr lang="en-US" sz="2400" u="sng" dirty="0"/>
          </a:p>
          <a:p>
            <a:pPr lvl="0"/>
            <a:r>
              <a:rPr lang="sr-Latn-RS" b="1" dirty="0"/>
              <a:t>1. Magas ár a piaci zavarok miatt,</a:t>
            </a:r>
            <a:endParaRPr lang="en-US" b="1" dirty="0"/>
          </a:p>
          <a:p>
            <a:pPr lvl="0"/>
            <a:r>
              <a:rPr lang="sr-Latn-RS" b="1" dirty="0"/>
              <a:t>2. Fogyasztás előtt tárolni és vásárolni kell,</a:t>
            </a:r>
            <a:endParaRPr lang="en-US" b="1" dirty="0"/>
          </a:p>
          <a:p>
            <a:pPr lvl="0"/>
            <a:r>
              <a:rPr lang="sr-Latn-RS" b="1" dirty="0"/>
              <a:t>3. A szennyezés jelentős,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5327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ccessory, bandage, spice&#10;&#10;Description automatically generated">
            <a:extLst>
              <a:ext uri="{FF2B5EF4-FFF2-40B4-BE49-F238E27FC236}">
                <a16:creationId xmlns:a16="http://schemas.microsoft.com/office/drawing/2014/main" id="{FCCC572A-2F39-4717-ACE7-B90D8F48A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29" y="338438"/>
            <a:ext cx="3240360" cy="3240360"/>
          </a:xfrm>
          <a:prstGeom prst="rect">
            <a:avLst/>
          </a:prstGeom>
        </p:spPr>
      </p:pic>
      <p:pic>
        <p:nvPicPr>
          <p:cNvPr id="3075" name="Picture 3" descr="SUŠENJE DUHANA 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3" y="260648"/>
            <a:ext cx="4837971" cy="328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scan00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3" y="3256940"/>
            <a:ext cx="3888432" cy="289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niOkvir 8"/>
          <p:cNvSpPr txBox="1"/>
          <p:nvPr/>
        </p:nvSpPr>
        <p:spPr>
          <a:xfrm>
            <a:off x="6084168" y="346136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/>
              <a:t>Fa brikett</a:t>
            </a:r>
            <a:endParaRPr lang="en-GB" sz="44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1870017" y="331876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Pellet</a:t>
            </a:r>
            <a:endParaRPr lang="en-GB" sz="44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01DA0CA-669E-4E3A-93AB-ED193C0CDFD2}" type="slidenum">
              <a:rPr lang="hr-HR" b="1"/>
              <a:pPr/>
              <a:t>16</a:t>
            </a:fld>
            <a:endParaRPr lang="hr-HR" b="1" dirty="0"/>
          </a:p>
        </p:txBody>
      </p:sp>
      <p:sp>
        <p:nvSpPr>
          <p:cNvPr id="11" name="TekstniOkvir 8">
            <a:extLst>
              <a:ext uri="{FF2B5EF4-FFF2-40B4-BE49-F238E27FC236}">
                <a16:creationId xmlns:a16="http://schemas.microsoft.com/office/drawing/2014/main" id="{F7FE6C46-AC1C-46EA-9F31-9D7A59212132}"/>
              </a:ext>
            </a:extLst>
          </p:cNvPr>
          <p:cNvSpPr txBox="1"/>
          <p:nvPr/>
        </p:nvSpPr>
        <p:spPr>
          <a:xfrm>
            <a:off x="796618" y="260648"/>
            <a:ext cx="4351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/>
              <a:t>Faforgács,fanyesedék </a:t>
            </a:r>
            <a:endParaRPr lang="en-GB" sz="44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42ECE6-84BE-435D-B25C-756ECD722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32" y="3950813"/>
            <a:ext cx="4842334" cy="2017639"/>
          </a:xfrm>
          <a:prstGeom prst="rect">
            <a:avLst/>
          </a:prstGeom>
        </p:spPr>
      </p:pic>
      <p:sp>
        <p:nvSpPr>
          <p:cNvPr id="14" name="TekstniOkvir 8">
            <a:extLst>
              <a:ext uri="{FF2B5EF4-FFF2-40B4-BE49-F238E27FC236}">
                <a16:creationId xmlns:a16="http://schemas.microsoft.com/office/drawing/2014/main" id="{BA553A4C-3A84-4D32-A266-EEBD10F20520}"/>
              </a:ext>
            </a:extLst>
          </p:cNvPr>
          <p:cNvSpPr txBox="1"/>
          <p:nvPr/>
        </p:nvSpPr>
        <p:spPr>
          <a:xfrm>
            <a:off x="5302918" y="3578798"/>
            <a:ext cx="364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/>
              <a:t>Tüzifa</a:t>
            </a:r>
            <a:endParaRPr lang="en-GB" sz="40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421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D58824-D721-4633-8B29-D3B0A5CC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17</a:t>
            </a:fld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D8DE8-2AE7-4C81-93D4-32F191140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4361402" cy="2902315"/>
          </a:xfrm>
          <a:prstGeom prst="rect">
            <a:avLst/>
          </a:prstGeom>
        </p:spPr>
      </p:pic>
      <p:sp>
        <p:nvSpPr>
          <p:cNvPr id="5" name="TekstniOkvir 8">
            <a:extLst>
              <a:ext uri="{FF2B5EF4-FFF2-40B4-BE49-F238E27FC236}">
                <a16:creationId xmlns:a16="http://schemas.microsoft.com/office/drawing/2014/main" id="{3B0ABD56-4840-4645-8E8E-18CDF5A90DC9}"/>
              </a:ext>
            </a:extLst>
          </p:cNvPr>
          <p:cNvSpPr txBox="1"/>
          <p:nvPr/>
        </p:nvSpPr>
        <p:spPr>
          <a:xfrm>
            <a:off x="683568" y="81498"/>
            <a:ext cx="4047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/>
              <a:t>Gyümölcsmag</a:t>
            </a:r>
            <a:endParaRPr lang="en-GB" sz="48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D0F72B-122A-42A2-B97C-C91C000AC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16401" r="7315" b="999"/>
          <a:stretch/>
        </p:blipFill>
        <p:spPr>
          <a:xfrm rot="5400000">
            <a:off x="4523566" y="2444403"/>
            <a:ext cx="3575422" cy="4248472"/>
          </a:xfrm>
          <a:prstGeom prst="rect">
            <a:avLst/>
          </a:prstGeom>
        </p:spPr>
      </p:pic>
      <p:sp>
        <p:nvSpPr>
          <p:cNvPr id="8" name="TekstniOkvir 8">
            <a:extLst>
              <a:ext uri="{FF2B5EF4-FFF2-40B4-BE49-F238E27FC236}">
                <a16:creationId xmlns:a16="http://schemas.microsoft.com/office/drawing/2014/main" id="{98AF5BA4-B601-4C1F-A903-23A96A3B735D}"/>
              </a:ext>
            </a:extLst>
          </p:cNvPr>
          <p:cNvSpPr txBox="1"/>
          <p:nvPr/>
        </p:nvSpPr>
        <p:spPr>
          <a:xfrm>
            <a:off x="5148064" y="6140481"/>
            <a:ext cx="507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/>
              <a:t>Kukorica csutka</a:t>
            </a:r>
            <a:endParaRPr lang="en-GB" sz="44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0429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b="1"/>
              <a:pPr/>
              <a:t>18</a:t>
            </a:fld>
            <a:endParaRPr lang="hr-HR" b="1" dirty="0"/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3681B746-BAF7-42A1-A561-CD9C8D6F8F07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656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sr-Latn-RS" sz="2800" b="1" dirty="0">
                <a:effectLst/>
              </a:rPr>
              <a:t>Fa pellet DTM 19MJ/kg </a:t>
            </a:r>
          </a:p>
          <a:p>
            <a:pPr>
              <a:lnSpc>
                <a:spcPts val="3000"/>
              </a:lnSpc>
            </a:pPr>
            <a:r>
              <a:rPr lang="sr-Latn-RS" sz="2800" b="1" dirty="0">
                <a:effectLst/>
              </a:rPr>
              <a:t>fogyasztása 1,2kg/kg száraz dohány, </a:t>
            </a:r>
          </a:p>
          <a:p>
            <a:pPr>
              <a:lnSpc>
                <a:spcPts val="3000"/>
              </a:lnSpc>
            </a:pPr>
            <a:r>
              <a:rPr lang="sr-Latn-RS" sz="2800" b="1" dirty="0">
                <a:effectLst/>
              </a:rPr>
              <a:t>vagy 560EUR egy tonna száraz dohány</a:t>
            </a:r>
          </a:p>
          <a:p>
            <a:pPr>
              <a:lnSpc>
                <a:spcPts val="3000"/>
              </a:lnSpc>
            </a:pPr>
            <a:r>
              <a:rPr lang="sr-Latn-RS" sz="2800" b="1" dirty="0">
                <a:effectLst/>
              </a:rPr>
              <a:t> esetében alkalmazott ár 192.000 HUF/tonna</a:t>
            </a:r>
            <a:endParaRPr lang="en-US" sz="2800" dirty="0">
              <a:effectLst/>
            </a:endParaRPr>
          </a:p>
        </p:txBody>
      </p:sp>
      <p:sp>
        <p:nvSpPr>
          <p:cNvPr id="7" name="TekstniOkvir 2">
            <a:extLst>
              <a:ext uri="{FF2B5EF4-FFF2-40B4-BE49-F238E27FC236}">
                <a16:creationId xmlns:a16="http://schemas.microsoft.com/office/drawing/2014/main" id="{A95EE7D5-7F79-44F7-AD6F-C14D5DB84C81}"/>
              </a:ext>
            </a:extLst>
          </p:cNvPr>
          <p:cNvSpPr txBox="1"/>
          <p:nvPr/>
        </p:nvSpPr>
        <p:spPr>
          <a:xfrm>
            <a:off x="236748" y="1884784"/>
            <a:ext cx="89072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/>
              <a:t>Előnyök:</a:t>
            </a:r>
            <a:endParaRPr lang="en-US" sz="2400" u="sng" dirty="0"/>
          </a:p>
          <a:p>
            <a:pPr lvl="0"/>
            <a:r>
              <a:rPr lang="sr-Latn-RS" sz="2400" dirty="0"/>
              <a:t>1. Könnyű elérhetőség,</a:t>
            </a:r>
            <a:endParaRPr lang="en-US" sz="2400" dirty="0"/>
          </a:p>
          <a:p>
            <a:pPr lvl="0"/>
            <a:r>
              <a:rPr lang="sr-Latn-RS" sz="2400" dirty="0"/>
              <a:t>2. Kis szennyezés,</a:t>
            </a:r>
            <a:endParaRPr lang="en-US" sz="2400" dirty="0"/>
          </a:p>
          <a:p>
            <a:r>
              <a:rPr lang="sr-Latn-RS" sz="2400" b="1" u="sng" dirty="0"/>
              <a:t>Hátrányok:</a:t>
            </a:r>
            <a:endParaRPr lang="en-US" sz="2400" u="sng" dirty="0"/>
          </a:p>
          <a:p>
            <a:pPr lvl="0"/>
            <a:r>
              <a:rPr lang="sr-Latn-RS" sz="2400" dirty="0"/>
              <a:t>1. Magas ár a piaci zavarok miatt,</a:t>
            </a:r>
            <a:endParaRPr lang="en-US" sz="2400" dirty="0"/>
          </a:p>
          <a:p>
            <a:pPr lvl="0"/>
            <a:r>
              <a:rPr lang="sr-Latn-RS" sz="2400" dirty="0"/>
              <a:t>2. Fogyasztás előtt tárolni és vásárolni kell,</a:t>
            </a:r>
            <a:endParaRPr lang="en-US" sz="2400" dirty="0"/>
          </a:p>
          <a:p>
            <a:pPr lvl="0"/>
            <a:r>
              <a:rPr lang="sr-Latn-RS" sz="2400" dirty="0"/>
              <a:t>3. Sok villamos energiát igényel az égési folyamat,</a:t>
            </a:r>
            <a:endParaRPr lang="en-US" sz="2400" dirty="0"/>
          </a:p>
          <a:p>
            <a:pPr lvl="0"/>
            <a:r>
              <a:rPr lang="sr-Latn-RS" sz="2400" dirty="0"/>
              <a:t>4. Az égésszabályozó rendszer bonyolultabb és drágább,</a:t>
            </a:r>
            <a:endParaRPr lang="en-US" sz="2400" dirty="0"/>
          </a:p>
          <a:p>
            <a:pPr lvl="0"/>
            <a:r>
              <a:rPr lang="sr-Latn-RS" sz="2400" dirty="0"/>
              <a:t>5. Az iparilag nagyobb sorozatban gyártott égők beállitása bonyolultabb,</a:t>
            </a:r>
            <a:endParaRPr lang="en-US" sz="2400" dirty="0"/>
          </a:p>
          <a:p>
            <a:pPr lvl="0"/>
            <a:r>
              <a:rPr lang="sr-Latn-RS" sz="2400" dirty="0"/>
              <a:t>6. Az égés- és hőcserélő kamrák gyártása bonyolultabb,</a:t>
            </a:r>
            <a:endParaRPr lang="en-US" sz="2400" dirty="0"/>
          </a:p>
          <a:p>
            <a:pPr lvl="0"/>
            <a:r>
              <a:rPr lang="sr-Latn-RS" sz="2400" dirty="0"/>
              <a:t>7. A tüzelő- és hőcserélő berendezések rendszeres tisztitást igényelnek,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4513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81745C-62FC-4485-933E-6E34AB9A0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19</a:t>
            </a:fld>
            <a:endParaRPr lang="hr-HR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075F5BAD-18E1-423B-B494-0B0F8B2DA03D}"/>
              </a:ext>
            </a:extLst>
          </p:cNvPr>
          <p:cNvSpPr txBox="1">
            <a:spLocks/>
          </p:cNvSpPr>
          <p:nvPr/>
        </p:nvSpPr>
        <p:spPr>
          <a:xfrm>
            <a:off x="276053" y="183410"/>
            <a:ext cx="8229600" cy="1656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2900"/>
              </a:lnSpc>
            </a:pPr>
            <a:r>
              <a:rPr lang="sr-Latn-RS" sz="3200" b="1" dirty="0">
                <a:effectLst/>
              </a:rPr>
              <a:t>AGRO PELLET DTM 17MJ/kg</a:t>
            </a:r>
          </a:p>
          <a:p>
            <a:pPr>
              <a:lnSpc>
                <a:spcPts val="2900"/>
              </a:lnSpc>
            </a:pPr>
            <a:r>
              <a:rPr lang="sr-Latn-RS" sz="3200" b="1" dirty="0">
                <a:effectLst/>
              </a:rPr>
              <a:t> fogyasztása 1,3kg/kg száraz dohány, </a:t>
            </a:r>
          </a:p>
          <a:p>
            <a:pPr>
              <a:lnSpc>
                <a:spcPts val="2900"/>
              </a:lnSpc>
            </a:pPr>
            <a:r>
              <a:rPr lang="sr-Latn-RS" sz="3200" b="1" dirty="0">
                <a:effectLst/>
              </a:rPr>
              <a:t>vagy 320EUR egy tonna száraz dohány esetében alkalmazott ár 100.000 HUF/tonna</a:t>
            </a:r>
            <a:endParaRPr lang="en-GB" sz="1400" b="1" dirty="0">
              <a:ln>
                <a:solidFill>
                  <a:srgbClr val="0033CC"/>
                </a:solidFill>
              </a:ln>
              <a:effectLst/>
            </a:endParaRPr>
          </a:p>
        </p:txBody>
      </p:sp>
      <p:sp>
        <p:nvSpPr>
          <p:cNvPr id="5" name="TekstniOkvir 2">
            <a:extLst>
              <a:ext uri="{FF2B5EF4-FFF2-40B4-BE49-F238E27FC236}">
                <a16:creationId xmlns:a16="http://schemas.microsoft.com/office/drawing/2014/main" id="{E384C224-FEC2-45FD-9278-1F40850D28CD}"/>
              </a:ext>
            </a:extLst>
          </p:cNvPr>
          <p:cNvSpPr txBox="1"/>
          <p:nvPr/>
        </p:nvSpPr>
        <p:spPr>
          <a:xfrm>
            <a:off x="179512" y="1850854"/>
            <a:ext cx="87849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/>
              <a:t>Előnyök:</a:t>
            </a:r>
            <a:endParaRPr lang="en-US" sz="2400" u="sng" dirty="0"/>
          </a:p>
          <a:p>
            <a:pPr lvl="0"/>
            <a:r>
              <a:rPr lang="sr-Latn-RS" sz="2400" dirty="0"/>
              <a:t>1. Kis szennyezés,</a:t>
            </a:r>
            <a:endParaRPr lang="en-US" sz="2400" dirty="0"/>
          </a:p>
          <a:p>
            <a:pPr lvl="0"/>
            <a:r>
              <a:rPr lang="sr-Latn-RS" sz="2400" dirty="0"/>
              <a:t>2. Alacsonyabb ár a fapellethez képest,</a:t>
            </a:r>
            <a:endParaRPr lang="en-US" sz="2400" dirty="0"/>
          </a:p>
          <a:p>
            <a:r>
              <a:rPr lang="sr-Latn-RS" sz="2400" b="1" u="sng" dirty="0"/>
              <a:t>Hátrányok:</a:t>
            </a:r>
            <a:endParaRPr lang="en-US" sz="2400" u="sng" dirty="0"/>
          </a:p>
          <a:p>
            <a:pPr lvl="0"/>
            <a:r>
              <a:rPr lang="sr-Latn-RS" sz="2400" dirty="0"/>
              <a:t>1. Fogyasztás előtt tárolni és vásárolni kell,</a:t>
            </a:r>
            <a:endParaRPr lang="en-US" sz="2400" dirty="0"/>
          </a:p>
          <a:p>
            <a:pPr lvl="0"/>
            <a:r>
              <a:rPr lang="sr-Latn-RS" sz="2400" dirty="0"/>
              <a:t>2. Nehéz elérhetőség,</a:t>
            </a:r>
            <a:endParaRPr lang="en-US" sz="2400" dirty="0"/>
          </a:p>
          <a:p>
            <a:pPr lvl="0"/>
            <a:r>
              <a:rPr lang="sr-Latn-RS" sz="2400" dirty="0"/>
              <a:t>3. Sok villamos energiára van szükség az égési folyamathoz,</a:t>
            </a:r>
            <a:endParaRPr lang="en-US" sz="2400" dirty="0"/>
          </a:p>
          <a:p>
            <a:pPr lvl="0"/>
            <a:r>
              <a:rPr lang="sr-Latn-RS" sz="2400" dirty="0"/>
              <a:t>4. Az égésszabályozó rendszer bonyolultabb és drágább,</a:t>
            </a:r>
            <a:endParaRPr lang="en-US" sz="2400" dirty="0"/>
          </a:p>
          <a:p>
            <a:pPr lvl="0"/>
            <a:r>
              <a:rPr lang="sr-Latn-RS" sz="2400" dirty="0"/>
              <a:t>5. Lehet használni szójaszalmát és repceolajat, amelyeknek különleges égési mód szükséges,</a:t>
            </a:r>
            <a:endParaRPr lang="en-US" sz="2400" dirty="0"/>
          </a:p>
          <a:p>
            <a:pPr lvl="0"/>
            <a:r>
              <a:rPr lang="sr-Latn-RS" sz="2400" dirty="0"/>
              <a:t>6. Az égő- és hőcserélő kamrák gyártása bonyolultabb,</a:t>
            </a:r>
            <a:endParaRPr lang="en-US" sz="2400" dirty="0"/>
          </a:p>
          <a:p>
            <a:pPr lvl="0"/>
            <a:r>
              <a:rPr lang="sr-Latn-RS" sz="2400" dirty="0"/>
              <a:t>7. A tüzelő- és hőcserélő berendezések rendszeres tisztitást igényelnek,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760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521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3600" b="1" dirty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</a:rPr>
              <a:t>UVOD</a:t>
            </a:r>
            <a:br>
              <a:rPr lang="en-GB" sz="3600" b="1" dirty="0"/>
            </a:br>
            <a:endParaRPr lang="en-GB" sz="3600" b="1" dirty="0">
              <a:ln>
                <a:solidFill>
                  <a:srgbClr val="0033CC"/>
                </a:solidFill>
              </a:ln>
              <a:solidFill>
                <a:srgbClr val="0033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7" y="1988840"/>
            <a:ext cx="8781725" cy="38884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r-Latn-RS" b="1" dirty="0">
                <a:solidFill>
                  <a:schemeClr val="tx1"/>
                </a:solidFill>
              </a:rPr>
              <a:t>A Virginia dohány száritásának folyamata konvektiv száritókban zajlik, ahol a hőenergia a felmelegitett levegőből a dohánylevelekhez kerül</a:t>
            </a:r>
            <a:r>
              <a:rPr lang="hr-HR" sz="2000" b="1" dirty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endParaRPr lang="hr-HR" sz="2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r-Latn-RS" b="1" dirty="0">
                <a:solidFill>
                  <a:schemeClr val="tx1"/>
                </a:solidFill>
              </a:rPr>
              <a:t>Ebben az előadásban az üzemanyag fogyasztásra vonatkozó összes adat a Termoplin száritóiban szerzett gyakorlati száritási tapasztalatokon alapul.</a:t>
            </a:r>
            <a:endParaRPr lang="hr-HR" sz="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sz="800" b="1" dirty="0">
              <a:solidFill>
                <a:srgbClr val="0033CC"/>
              </a:solidFill>
            </a:endParaRPr>
          </a:p>
          <a:p>
            <a:pPr marL="0" indent="0">
              <a:buNone/>
            </a:pPr>
            <a:endParaRPr lang="hr-HR" sz="2000" b="1" dirty="0">
              <a:solidFill>
                <a:srgbClr val="0033CC"/>
              </a:solidFill>
            </a:endParaRPr>
          </a:p>
          <a:p>
            <a:pPr>
              <a:buFontTx/>
              <a:buChar char="-"/>
            </a:pPr>
            <a:endParaRPr lang="hr-HR" sz="2000" b="1" dirty="0">
              <a:ln>
                <a:solidFill>
                  <a:srgbClr val="0033CC"/>
                </a:solidFill>
              </a:ln>
              <a:solidFill>
                <a:srgbClr val="0033CC"/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b="1"/>
              <a:pPr/>
              <a:t>2</a:t>
            </a:fld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2637997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F0562AC7-B488-499E-9B09-CC0246882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131"/>
          <a:stretch/>
        </p:blipFill>
        <p:spPr>
          <a:xfrm>
            <a:off x="719137" y="273050"/>
            <a:ext cx="4995863" cy="5853113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03F42A1-9A79-43F0-0459-F8EAE5373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2120" y="1355724"/>
            <a:ext cx="3453133" cy="3801468"/>
          </a:xfrm>
        </p:spPr>
        <p:txBody>
          <a:bodyPr>
            <a:normAutofit fontScale="92500" lnSpcReduction="20000"/>
          </a:bodyPr>
          <a:lstStyle/>
          <a:p>
            <a:r>
              <a:rPr lang="sr-Latn-RS" sz="1900" b="1" dirty="0">
                <a:solidFill>
                  <a:schemeClr val="tx2"/>
                </a:solidFill>
              </a:rPr>
              <a:t>Hőgenerátor szemcsés szilárd tüzelőanyag elégetésére:</a:t>
            </a:r>
          </a:p>
          <a:p>
            <a:endParaRPr lang="sr-Latn-RS" sz="1900" b="1" dirty="0">
              <a:solidFill>
                <a:schemeClr val="tx2"/>
              </a:solidFill>
            </a:endParaRPr>
          </a:p>
          <a:p>
            <a:r>
              <a:rPr lang="sr-Latn-RS" b="1" dirty="0">
                <a:solidFill>
                  <a:schemeClr val="tx1"/>
                </a:solidFill>
              </a:rPr>
              <a:t>Fa pellet</a:t>
            </a:r>
          </a:p>
          <a:p>
            <a:r>
              <a:rPr lang="sr-Latn-RS" b="1" dirty="0">
                <a:solidFill>
                  <a:schemeClr val="tx1"/>
                </a:solidFill>
              </a:rPr>
              <a:t>Mezőgazdasági pellet</a:t>
            </a:r>
          </a:p>
          <a:p>
            <a:r>
              <a:rPr lang="sr-Latn-RS" b="1" dirty="0">
                <a:solidFill>
                  <a:schemeClr val="tx1"/>
                </a:solidFill>
              </a:rPr>
              <a:t>Gyümölcsmagok</a:t>
            </a:r>
          </a:p>
          <a:p>
            <a:r>
              <a:rPr lang="sr-Latn-RS" b="1" dirty="0">
                <a:solidFill>
                  <a:schemeClr val="tx1"/>
                </a:solidFill>
              </a:rPr>
              <a:t>Fanyesedék, faforgács</a:t>
            </a:r>
          </a:p>
          <a:p>
            <a:r>
              <a:rPr lang="sr-Latn-RS" b="1" dirty="0">
                <a:solidFill>
                  <a:schemeClr val="tx1"/>
                </a:solidFill>
              </a:rPr>
              <a:t>Finomszemcsés szén</a:t>
            </a:r>
          </a:p>
          <a:p>
            <a:r>
              <a:rPr lang="sr-Latn-RS" b="1" dirty="0">
                <a:solidFill>
                  <a:schemeClr val="tx1"/>
                </a:solidFill>
              </a:rPr>
              <a:t>Kukorica csutka</a:t>
            </a:r>
          </a:p>
          <a:p>
            <a:endParaRPr lang="sr-Latn-RS" b="1" dirty="0">
              <a:solidFill>
                <a:schemeClr val="tx1"/>
              </a:solidFill>
            </a:endParaRPr>
          </a:p>
          <a:p>
            <a:r>
              <a:rPr lang="sr-Latn-RS" b="1" dirty="0">
                <a:solidFill>
                  <a:schemeClr val="tx1"/>
                </a:solidFill>
              </a:rPr>
              <a:t>Jellemzője az egyszer</a:t>
            </a:r>
            <a:r>
              <a:rPr lang="hu-HU" b="1" dirty="0">
                <a:solidFill>
                  <a:schemeClr val="tx1"/>
                </a:solidFill>
              </a:rPr>
              <a:t>ű beállitás, amikor az egyik üzemanyagtipusról a másikra vált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B4B610-126B-4F37-978B-72308502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1DA0CA-669E-4E3A-93AB-ED193C0CDFD2}" type="slidenum">
              <a:rPr lang="hr-HR" smtClean="0"/>
              <a:pPr>
                <a:spcAft>
                  <a:spcPts val="600"/>
                </a:spcAft>
              </a:pPr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9887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0DEDBA-F96F-4668-8136-EE19EA20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21</a:t>
            </a:fld>
            <a:endParaRPr lang="hr-HR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4271E535-55C5-432B-B831-E206BE9548CC}"/>
              </a:ext>
            </a:extLst>
          </p:cNvPr>
          <p:cNvSpPr txBox="1">
            <a:spLocks/>
          </p:cNvSpPr>
          <p:nvPr/>
        </p:nvSpPr>
        <p:spPr>
          <a:xfrm>
            <a:off x="276053" y="183410"/>
            <a:ext cx="8229600" cy="1656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hu-HU" sz="2800" b="1" dirty="0">
                <a:effectLst/>
              </a:rPr>
              <a:t>Gyümölcsmagok DTM 15MJ/kg </a:t>
            </a:r>
          </a:p>
          <a:p>
            <a:pPr>
              <a:lnSpc>
                <a:spcPts val="3000"/>
              </a:lnSpc>
            </a:pPr>
            <a:r>
              <a:rPr lang="hu-HU" sz="2800" b="1" dirty="0">
                <a:effectLst/>
              </a:rPr>
              <a:t>fogyasztása 1,5 kg/kg száraz dohány, </a:t>
            </a:r>
          </a:p>
          <a:p>
            <a:pPr>
              <a:lnSpc>
                <a:spcPts val="3000"/>
              </a:lnSpc>
            </a:pPr>
            <a:r>
              <a:rPr lang="hu-HU" sz="2800" b="1" dirty="0">
                <a:effectLst/>
              </a:rPr>
              <a:t>vagy 320 EUR egy tonna száraz dohány </a:t>
            </a:r>
          </a:p>
          <a:p>
            <a:pPr>
              <a:lnSpc>
                <a:spcPts val="3000"/>
              </a:lnSpc>
            </a:pPr>
            <a:r>
              <a:rPr lang="hu-HU" sz="2800" b="1" dirty="0">
                <a:effectLst/>
              </a:rPr>
              <a:t>esetében alkalmazott ár 88.000 HUF/tonna</a:t>
            </a:r>
            <a:endParaRPr lang="en-US" sz="2800" dirty="0">
              <a:effectLst/>
            </a:endParaRPr>
          </a:p>
        </p:txBody>
      </p:sp>
      <p:sp>
        <p:nvSpPr>
          <p:cNvPr id="4" name="TekstniOkvir 2">
            <a:extLst>
              <a:ext uri="{FF2B5EF4-FFF2-40B4-BE49-F238E27FC236}">
                <a16:creationId xmlns:a16="http://schemas.microsoft.com/office/drawing/2014/main" id="{8A7A0224-63F9-4CC9-9341-1E35928C02A9}"/>
              </a:ext>
            </a:extLst>
          </p:cNvPr>
          <p:cNvSpPr txBox="1"/>
          <p:nvPr/>
        </p:nvSpPr>
        <p:spPr>
          <a:xfrm>
            <a:off x="313614" y="1866162"/>
            <a:ext cx="878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u="sng" dirty="0"/>
              <a:t>Előnyök:</a:t>
            </a:r>
            <a:endParaRPr lang="en-US" sz="2400" u="sng" dirty="0"/>
          </a:p>
          <a:p>
            <a:pPr lvl="0"/>
            <a:r>
              <a:rPr lang="hu-HU" sz="2400" dirty="0"/>
              <a:t>1. Kis szennyezés,</a:t>
            </a:r>
            <a:endParaRPr lang="en-US" sz="2400" dirty="0"/>
          </a:p>
          <a:p>
            <a:pPr lvl="0"/>
            <a:r>
              <a:rPr lang="hu-HU" sz="2400" dirty="0"/>
              <a:t>2. Alacsonyabb ár a fapellethez képest,</a:t>
            </a:r>
            <a:endParaRPr lang="en-US" sz="2400" dirty="0"/>
          </a:p>
          <a:p>
            <a:r>
              <a:rPr lang="hu-HU" sz="2400" b="1" u="sng" dirty="0"/>
              <a:t>Hátrányok:</a:t>
            </a:r>
            <a:endParaRPr lang="en-US" sz="2400" u="sng" dirty="0"/>
          </a:p>
          <a:p>
            <a:pPr lvl="0"/>
            <a:r>
              <a:rPr lang="hu-HU" sz="2400" dirty="0"/>
              <a:t>1. Fogyasztás előtt tárolni és vásárolni kell,</a:t>
            </a:r>
            <a:endParaRPr lang="en-US" sz="2400" dirty="0"/>
          </a:p>
          <a:p>
            <a:pPr lvl="0"/>
            <a:r>
              <a:rPr lang="hu-HU" sz="2400" dirty="0"/>
              <a:t>2. Nehéz elérhetőség,</a:t>
            </a:r>
            <a:endParaRPr lang="en-US" sz="2400" dirty="0"/>
          </a:p>
          <a:p>
            <a:pPr lvl="0"/>
            <a:r>
              <a:rPr lang="hu-HU" sz="2400" dirty="0"/>
              <a:t>3. Sok villamos energiára van szükség az égési folyamathoz,</a:t>
            </a:r>
            <a:endParaRPr lang="en-US" sz="2400" dirty="0"/>
          </a:p>
          <a:p>
            <a:pPr lvl="0"/>
            <a:r>
              <a:rPr lang="hu-HU" sz="2400" dirty="0"/>
              <a:t>4. Az égésszabályzó rendszer bonyolultabb és drágább,</a:t>
            </a:r>
            <a:endParaRPr lang="en-US" sz="2400" dirty="0"/>
          </a:p>
          <a:p>
            <a:pPr lvl="0"/>
            <a:r>
              <a:rPr lang="hu-HU" sz="2400" dirty="0"/>
              <a:t>5. Az égés- és hőcserélő kamrák kivitelezése bonyolultabb,</a:t>
            </a:r>
            <a:endParaRPr lang="en-US" sz="2400" dirty="0"/>
          </a:p>
          <a:p>
            <a:pPr lvl="0"/>
            <a:r>
              <a:rPr lang="hu-HU" sz="2400" dirty="0"/>
              <a:t>6. Az égés- és hőcserélő berendezések rendszeres tisztitást igényelnek,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6612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91E997-3BB4-430C-BFCE-9FDD8C286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22</a:t>
            </a:fld>
            <a:endParaRPr lang="hr-HR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804F16C4-8FFF-4523-8C9C-7587FFBAC4DE}"/>
              </a:ext>
            </a:extLst>
          </p:cNvPr>
          <p:cNvSpPr txBox="1">
            <a:spLocks/>
          </p:cNvSpPr>
          <p:nvPr/>
        </p:nvSpPr>
        <p:spPr>
          <a:xfrm>
            <a:off x="276053" y="183410"/>
            <a:ext cx="8229600" cy="1656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hu-HU" sz="3200" b="1" dirty="0">
                <a:effectLst/>
              </a:rPr>
              <a:t>Kukorica csutka DTM 16MJ/kg</a:t>
            </a:r>
          </a:p>
          <a:p>
            <a:pPr>
              <a:lnSpc>
                <a:spcPts val="3000"/>
              </a:lnSpc>
            </a:pPr>
            <a:r>
              <a:rPr lang="hu-HU" sz="3200" b="1" dirty="0">
                <a:effectLst/>
              </a:rPr>
              <a:t> fogyasztása 1,4kg/kg száraz dohány, </a:t>
            </a:r>
          </a:p>
          <a:p>
            <a:pPr>
              <a:lnSpc>
                <a:spcPts val="3000"/>
              </a:lnSpc>
            </a:pPr>
            <a:r>
              <a:rPr lang="hu-HU" sz="3200" b="1" dirty="0">
                <a:effectLst/>
              </a:rPr>
              <a:t>vagy 80 EUR egy tonna száraz dohány esetében alkalmazott ár 23.000 HUF/tonna</a:t>
            </a:r>
            <a:endParaRPr lang="en-US" sz="3200" dirty="0">
              <a:effectLst/>
            </a:endParaRPr>
          </a:p>
        </p:txBody>
      </p:sp>
      <p:sp>
        <p:nvSpPr>
          <p:cNvPr id="4" name="TekstniOkvir 2">
            <a:extLst>
              <a:ext uri="{FF2B5EF4-FFF2-40B4-BE49-F238E27FC236}">
                <a16:creationId xmlns:a16="http://schemas.microsoft.com/office/drawing/2014/main" id="{A7ED66CE-C9D7-4628-91F9-7F0A05CF6138}"/>
              </a:ext>
            </a:extLst>
          </p:cNvPr>
          <p:cNvSpPr txBox="1"/>
          <p:nvPr/>
        </p:nvSpPr>
        <p:spPr>
          <a:xfrm>
            <a:off x="320277" y="1756525"/>
            <a:ext cx="87849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b="1" u="sng" dirty="0"/>
              <a:t>Előnyök:</a:t>
            </a:r>
            <a:endParaRPr lang="en-US" sz="2200" u="sng" dirty="0"/>
          </a:p>
          <a:p>
            <a:pPr lvl="0"/>
            <a:r>
              <a:rPr lang="hu-HU" sz="2200" dirty="0"/>
              <a:t>1. Kis szennyezés</a:t>
            </a:r>
            <a:endParaRPr lang="en-US" sz="2200" dirty="0"/>
          </a:p>
          <a:p>
            <a:pPr lvl="0"/>
            <a:r>
              <a:rPr lang="hu-HU" sz="2200" dirty="0"/>
              <a:t>2. Alacsony ár</a:t>
            </a:r>
            <a:endParaRPr lang="en-US" sz="2200" dirty="0"/>
          </a:p>
          <a:p>
            <a:r>
              <a:rPr lang="hu-HU" sz="2200" b="1" u="sng" dirty="0"/>
              <a:t>Hátrányok</a:t>
            </a:r>
            <a:r>
              <a:rPr lang="hu-HU" sz="2200" u="sng" dirty="0"/>
              <a:t>:</a:t>
            </a:r>
            <a:endParaRPr lang="en-US" sz="2200" u="sng" dirty="0"/>
          </a:p>
          <a:p>
            <a:pPr lvl="0"/>
            <a:r>
              <a:rPr lang="hu-HU" sz="2200" dirty="0"/>
              <a:t>1. Fogyasztás előtt tárolni és vásárolni kell</a:t>
            </a:r>
            <a:endParaRPr lang="en-US" sz="2200" dirty="0"/>
          </a:p>
          <a:p>
            <a:pPr lvl="0"/>
            <a:r>
              <a:rPr lang="hu-HU" sz="2200" dirty="0"/>
              <a:t>2. Nehéz és kétséges a hozzáférhetőség ,általában vetőmag kukorica termesztéséből,</a:t>
            </a:r>
            <a:endParaRPr lang="en-US" sz="2200" dirty="0"/>
          </a:p>
          <a:p>
            <a:pPr lvl="0"/>
            <a:r>
              <a:rPr lang="hu-HU" sz="2200" dirty="0"/>
              <a:t>3. Alacsony köbméterenkénti sűrűség, igy a szállitás és a manipuláció növeli a költségeket,</a:t>
            </a:r>
            <a:endParaRPr lang="en-US" sz="2200" dirty="0"/>
          </a:p>
          <a:p>
            <a:pPr lvl="0"/>
            <a:r>
              <a:rPr lang="hu-HU" sz="2200" dirty="0"/>
              <a:t>4. Sok villamos energiára van szükség az égési folyamathoz,</a:t>
            </a:r>
            <a:endParaRPr lang="en-US" sz="2200" dirty="0"/>
          </a:p>
          <a:p>
            <a:pPr lvl="0"/>
            <a:r>
              <a:rPr lang="hu-HU" sz="2200" dirty="0"/>
              <a:t>5. Az égésszabályozó rendszer bonyolultabb és drágább,</a:t>
            </a:r>
            <a:endParaRPr lang="en-US" sz="2200" dirty="0"/>
          </a:p>
          <a:p>
            <a:pPr lvl="0"/>
            <a:r>
              <a:rPr lang="hu-HU" sz="2200" dirty="0"/>
              <a:t>6. Az égés- és hőcserélő kamrák gyártása bonyolultabb,</a:t>
            </a:r>
            <a:endParaRPr lang="en-US" sz="2200" dirty="0"/>
          </a:p>
          <a:p>
            <a:pPr lvl="0"/>
            <a:r>
              <a:rPr lang="hu-HU" sz="2200" dirty="0"/>
              <a:t>7. Az égető és hőcserélő berendezések rendszeres tisztitást igényelnek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74837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9BC50A-2A3B-4095-9942-B670E46A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23</a:t>
            </a:fld>
            <a:endParaRPr lang="hr-HR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83A42BC8-11EB-4476-AA49-97031F09385E}"/>
              </a:ext>
            </a:extLst>
          </p:cNvPr>
          <p:cNvSpPr txBox="1">
            <a:spLocks/>
          </p:cNvSpPr>
          <p:nvPr/>
        </p:nvSpPr>
        <p:spPr>
          <a:xfrm>
            <a:off x="276053" y="183410"/>
            <a:ext cx="8229600" cy="1656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hu-HU" sz="3200" b="1" dirty="0">
                <a:effectLst/>
              </a:rPr>
              <a:t>Faforgács (fanyesedék) DTM 14MJ/kg fogyasztása 1,7kg/kg száraz dohány, vagy 440EUR egy tonna száraz dohány</a:t>
            </a:r>
          </a:p>
          <a:p>
            <a:pPr>
              <a:lnSpc>
                <a:spcPts val="3500"/>
              </a:lnSpc>
            </a:pPr>
            <a:r>
              <a:rPr lang="hu-HU" sz="3200" b="1" dirty="0">
                <a:effectLst/>
              </a:rPr>
              <a:t> esetében alkalmazott ár 106.000HUF/tonna</a:t>
            </a:r>
            <a:endParaRPr lang="en-US" sz="3200" dirty="0">
              <a:effectLst/>
            </a:endParaRPr>
          </a:p>
        </p:txBody>
      </p:sp>
      <p:sp>
        <p:nvSpPr>
          <p:cNvPr id="4" name="TekstniOkvir 2">
            <a:extLst>
              <a:ext uri="{FF2B5EF4-FFF2-40B4-BE49-F238E27FC236}">
                <a16:creationId xmlns:a16="http://schemas.microsoft.com/office/drawing/2014/main" id="{2E8C622C-F950-4BFD-AECB-2C74060E3D5B}"/>
              </a:ext>
            </a:extLst>
          </p:cNvPr>
          <p:cNvSpPr txBox="1"/>
          <p:nvPr/>
        </p:nvSpPr>
        <p:spPr>
          <a:xfrm>
            <a:off x="320277" y="1916832"/>
            <a:ext cx="87849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u="sng" dirty="0"/>
              <a:t>Előnyök:</a:t>
            </a:r>
            <a:endParaRPr lang="en-US" sz="2400" u="sng" dirty="0"/>
          </a:p>
          <a:p>
            <a:pPr lvl="0"/>
            <a:r>
              <a:rPr lang="hu-HU" sz="2400" dirty="0"/>
              <a:t>1. Kis szennyezés,</a:t>
            </a:r>
            <a:endParaRPr lang="en-US" sz="2400" dirty="0"/>
          </a:p>
          <a:p>
            <a:pPr lvl="0"/>
            <a:r>
              <a:rPr lang="hu-HU" sz="2400" dirty="0"/>
              <a:t>2. Alacsony ár,</a:t>
            </a:r>
            <a:endParaRPr lang="en-US" sz="2400" dirty="0"/>
          </a:p>
          <a:p>
            <a:pPr lvl="0"/>
            <a:r>
              <a:rPr lang="hu-HU" sz="2400" dirty="0"/>
              <a:t>3. Viszonylag könnyű elérhetőség,</a:t>
            </a:r>
            <a:endParaRPr lang="en-US" sz="2400" dirty="0"/>
          </a:p>
          <a:p>
            <a:r>
              <a:rPr lang="hu-HU" sz="2400" b="1" u="sng" dirty="0"/>
              <a:t>Hátrányok:</a:t>
            </a:r>
            <a:endParaRPr lang="en-US" sz="2400" u="sng" dirty="0"/>
          </a:p>
          <a:p>
            <a:pPr lvl="0"/>
            <a:r>
              <a:rPr lang="hu-HU" sz="2400" dirty="0"/>
              <a:t>1. Fogyasztás előtt tárolni és vásárolni kell,</a:t>
            </a:r>
            <a:endParaRPr lang="en-US" sz="2400" dirty="0"/>
          </a:p>
          <a:p>
            <a:pPr lvl="0"/>
            <a:r>
              <a:rPr lang="hu-HU" sz="2400" dirty="0"/>
              <a:t>2. Alacsony köbméterenkénti sűrűség, igy a szállitás és a manipuláció növeli a költségeket,</a:t>
            </a:r>
            <a:endParaRPr lang="en-US" sz="2400" dirty="0"/>
          </a:p>
          <a:p>
            <a:pPr lvl="0"/>
            <a:r>
              <a:rPr lang="hu-HU" sz="2400" dirty="0"/>
              <a:t>3. Sok villamos energiára van szükség az égési folyamathoz,</a:t>
            </a:r>
            <a:endParaRPr lang="en-US" sz="2400" dirty="0"/>
          </a:p>
          <a:p>
            <a:pPr lvl="0"/>
            <a:r>
              <a:rPr lang="hu-HU" sz="2400" dirty="0"/>
              <a:t>4. Az égésszabályzó rendszer bonyolultabb és drágább,</a:t>
            </a:r>
            <a:endParaRPr lang="en-US" sz="2400" dirty="0"/>
          </a:p>
          <a:p>
            <a:pPr lvl="0"/>
            <a:r>
              <a:rPr lang="hu-HU" sz="2400" dirty="0"/>
              <a:t>5. Az égés- és hőcserélő kamrák gyártása bonyolultabb,</a:t>
            </a:r>
          </a:p>
          <a:p>
            <a:r>
              <a:rPr lang="hu-HU" sz="2400" dirty="0"/>
              <a:t>6. Az égető és hőcserélő berendezések rendszeres tisztitást igényelnek,</a:t>
            </a:r>
            <a:endParaRPr lang="en-US" sz="2400" dirty="0"/>
          </a:p>
          <a:p>
            <a:pPr lvl="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6229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9FC1B8-3D81-4367-8063-E2B5B910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24</a:t>
            </a:fld>
            <a:endParaRPr lang="hr-HR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B2F262D0-0525-4653-9263-2E072D3C77EB}"/>
              </a:ext>
            </a:extLst>
          </p:cNvPr>
          <p:cNvSpPr txBox="1">
            <a:spLocks/>
          </p:cNvSpPr>
          <p:nvPr/>
        </p:nvSpPr>
        <p:spPr>
          <a:xfrm>
            <a:off x="276053" y="183410"/>
            <a:ext cx="8229600" cy="1656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hu-HU" sz="3200" b="1" dirty="0">
                <a:effectLst/>
              </a:rPr>
              <a:t>Tüzifa DTM 14MJ/kg (20% nedvesség) fogyasztása 1,7kg/kg száraz dohány,</a:t>
            </a:r>
          </a:p>
          <a:p>
            <a:pPr>
              <a:lnSpc>
                <a:spcPts val="3000"/>
              </a:lnSpc>
            </a:pPr>
            <a:r>
              <a:rPr lang="hu-HU" sz="3200" b="1" dirty="0">
                <a:effectLst/>
              </a:rPr>
              <a:t> vagy 255 EUR egy tonna száraz dohány esetében alkalmazott ár 43.000 HUF/m3</a:t>
            </a:r>
            <a:endParaRPr lang="en-US" sz="3200" dirty="0">
              <a:effectLst/>
            </a:endParaRPr>
          </a:p>
        </p:txBody>
      </p:sp>
      <p:sp>
        <p:nvSpPr>
          <p:cNvPr id="4" name="TekstniOkvir 2">
            <a:extLst>
              <a:ext uri="{FF2B5EF4-FFF2-40B4-BE49-F238E27FC236}">
                <a16:creationId xmlns:a16="http://schemas.microsoft.com/office/drawing/2014/main" id="{50E1E2A4-571C-4012-A64A-AE8AC4055174}"/>
              </a:ext>
            </a:extLst>
          </p:cNvPr>
          <p:cNvSpPr txBox="1"/>
          <p:nvPr/>
        </p:nvSpPr>
        <p:spPr>
          <a:xfrm>
            <a:off x="320277" y="2060848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Előnyök:</a:t>
            </a:r>
            <a:endParaRPr lang="en-US" sz="2400" dirty="0"/>
          </a:p>
          <a:p>
            <a:pPr lvl="0"/>
            <a:r>
              <a:rPr lang="hu-HU" sz="2400" dirty="0"/>
              <a:t>1. Kis szennyezés,</a:t>
            </a:r>
            <a:endParaRPr lang="en-US" sz="2400" dirty="0"/>
          </a:p>
          <a:p>
            <a:pPr lvl="0"/>
            <a:r>
              <a:rPr lang="hu-HU" sz="2400" dirty="0"/>
              <a:t>2. Alacsony ár,</a:t>
            </a:r>
            <a:endParaRPr lang="en-US" sz="2400" dirty="0"/>
          </a:p>
          <a:p>
            <a:pPr lvl="0"/>
            <a:r>
              <a:rPr lang="hu-HU" sz="2400" dirty="0"/>
              <a:t>3. Könnyű elérhetőség,</a:t>
            </a:r>
            <a:endParaRPr lang="en-US" sz="2400" dirty="0"/>
          </a:p>
          <a:p>
            <a:r>
              <a:rPr lang="hu-HU" sz="2400" b="1" dirty="0"/>
              <a:t>Hátrányok:</a:t>
            </a:r>
            <a:endParaRPr lang="en-US" sz="2400" dirty="0"/>
          </a:p>
          <a:p>
            <a:pPr lvl="0"/>
            <a:r>
              <a:rPr lang="hu-HU" sz="2400" dirty="0"/>
              <a:t>1. Fogyasztás előtt tárolni és vásárolni kell,</a:t>
            </a:r>
            <a:endParaRPr lang="en-US" sz="2400" dirty="0"/>
          </a:p>
          <a:p>
            <a:pPr lvl="0"/>
            <a:r>
              <a:rPr lang="hu-HU" sz="2400" dirty="0"/>
              <a:t>2. Az égés- és hőcserélő kamrák gyártása bonyolultabb,</a:t>
            </a:r>
            <a:endParaRPr lang="en-US" sz="2400" dirty="0"/>
          </a:p>
          <a:p>
            <a:pPr lvl="0"/>
            <a:r>
              <a:rPr lang="hu-HU" sz="2400" dirty="0"/>
              <a:t>3. Az égető és hőcserélő berendezések rendszeres tisztitást igényelnek,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1534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ool, device, miller&#10;&#10;Description automatically generated">
            <a:extLst>
              <a:ext uri="{FF2B5EF4-FFF2-40B4-BE49-F238E27FC236}">
                <a16:creationId xmlns:a16="http://schemas.microsoft.com/office/drawing/2014/main" id="{FCAB70ED-F72E-4BDC-9B9F-6741A846DE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12786" r="12791" b="3195"/>
          <a:stretch/>
        </p:blipFill>
        <p:spPr>
          <a:xfrm>
            <a:off x="1115616" y="412433"/>
            <a:ext cx="4464496" cy="6309042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47BDFD2-33C2-AA5B-ADF3-65BFD5B42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6136" y="1340768"/>
            <a:ext cx="3008313" cy="3687763"/>
          </a:xfrm>
        </p:spPr>
        <p:txBody>
          <a:bodyPr/>
          <a:lstStyle/>
          <a:p>
            <a:r>
              <a:rPr lang="sr-Latn-RS" sz="1800" b="1" dirty="0">
                <a:solidFill>
                  <a:schemeClr val="tx1"/>
                </a:solidFill>
              </a:rPr>
              <a:t>H</a:t>
            </a:r>
            <a:r>
              <a:rPr lang="hu-HU" sz="1800" b="1" dirty="0">
                <a:solidFill>
                  <a:schemeClr val="tx1"/>
                </a:solidFill>
              </a:rPr>
              <a:t>őgenerátor számára nagy és szilárd tüzelőanyag:</a:t>
            </a:r>
          </a:p>
          <a:p>
            <a:endParaRPr lang="hu-HU" sz="1800" b="1" dirty="0">
              <a:solidFill>
                <a:schemeClr val="tx1"/>
              </a:solidFill>
            </a:endParaRPr>
          </a:p>
          <a:p>
            <a:r>
              <a:rPr lang="hu-HU" sz="2000" b="1" dirty="0">
                <a:solidFill>
                  <a:schemeClr val="tx1"/>
                </a:solidFill>
              </a:rPr>
              <a:t>- Tüzifa</a:t>
            </a:r>
          </a:p>
          <a:p>
            <a:r>
              <a:rPr lang="hu-HU" sz="2000" b="1" dirty="0">
                <a:solidFill>
                  <a:schemeClr val="tx1"/>
                </a:solidFill>
              </a:rPr>
              <a:t>- Fa brikett</a:t>
            </a:r>
          </a:p>
          <a:p>
            <a:r>
              <a:rPr lang="hu-HU" sz="2000" b="1" dirty="0">
                <a:solidFill>
                  <a:schemeClr val="tx1"/>
                </a:solidFill>
              </a:rPr>
              <a:t>- Szén</a:t>
            </a:r>
            <a:endParaRPr lang="sr-Latn-RS" sz="20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4FC807-B319-4616-94DF-081B578C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1DA0CA-669E-4E3A-93AB-ED193C0CDFD2}" type="slidenum">
              <a:rPr lang="hr-HR" smtClean="0"/>
              <a:pPr>
                <a:spcAft>
                  <a:spcPts val="600"/>
                </a:spcAft>
              </a:pPr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4172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06562B-E22B-470B-A338-34A7E339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26</a:t>
            </a:fld>
            <a:endParaRPr lang="hr-HR"/>
          </a:p>
        </p:txBody>
      </p:sp>
      <p:pic>
        <p:nvPicPr>
          <p:cNvPr id="4" name="Picture 3" descr="A picture containing indoor, oven, old, pan&#10;&#10;Description automatically generated">
            <a:extLst>
              <a:ext uri="{FF2B5EF4-FFF2-40B4-BE49-F238E27FC236}">
                <a16:creationId xmlns:a16="http://schemas.microsoft.com/office/drawing/2014/main" id="{3014BC04-6631-47FB-97E3-9FB3C14C7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61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FC2162-98D5-4822-B8F2-F12FBC4B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27</a:t>
            </a:fld>
            <a:endParaRPr lang="hr-HR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CB819667-91D4-4DA3-A6F1-7B08A2B0522E}"/>
              </a:ext>
            </a:extLst>
          </p:cNvPr>
          <p:cNvSpPr txBox="1">
            <a:spLocks/>
          </p:cNvSpPr>
          <p:nvPr/>
        </p:nvSpPr>
        <p:spPr>
          <a:xfrm>
            <a:off x="276053" y="183410"/>
            <a:ext cx="8229600" cy="1656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2900"/>
              </a:lnSpc>
            </a:pPr>
            <a:r>
              <a:rPr lang="sr-Latn-RS" sz="2400" b="1" dirty="0">
                <a:ln>
                  <a:solidFill>
                    <a:schemeClr val="accent1"/>
                  </a:solidFill>
                </a:ln>
                <a:solidFill>
                  <a:srgbClr val="0033CC"/>
                </a:solidFill>
                <a:effectLst/>
              </a:rPr>
              <a:t> </a:t>
            </a:r>
            <a:r>
              <a:rPr lang="hu-HU" sz="3200" b="1" dirty="0">
                <a:effectLst/>
              </a:rPr>
              <a:t>Fa brikett DTM 14MJ/kg </a:t>
            </a:r>
          </a:p>
          <a:p>
            <a:pPr>
              <a:lnSpc>
                <a:spcPts val="2900"/>
              </a:lnSpc>
            </a:pPr>
            <a:r>
              <a:rPr lang="hu-HU" sz="3200" b="1" dirty="0">
                <a:effectLst/>
              </a:rPr>
              <a:t>fogyasztása 1,7kg/kg száraz dohány,</a:t>
            </a:r>
          </a:p>
          <a:p>
            <a:pPr>
              <a:lnSpc>
                <a:spcPts val="2900"/>
              </a:lnSpc>
            </a:pPr>
            <a:r>
              <a:rPr lang="hu-HU" sz="3200" b="1" dirty="0">
                <a:effectLst/>
              </a:rPr>
              <a:t> vagy 230 EUR egy tonna száraz dohán, esetében alkalmazott ár 43.000 HUF/tonna.</a:t>
            </a:r>
            <a:endParaRPr lang="en-US" sz="3200" dirty="0">
              <a:effectLst/>
            </a:endParaRPr>
          </a:p>
          <a:p>
            <a:pPr>
              <a:lnSpc>
                <a:spcPts val="2900"/>
              </a:lnSpc>
            </a:pPr>
            <a:endParaRPr lang="en-GB" sz="2800" b="1" dirty="0">
              <a:ln>
                <a:solidFill>
                  <a:srgbClr val="0033CC"/>
                </a:solidFill>
              </a:ln>
              <a:solidFill>
                <a:srgbClr val="0033CC"/>
              </a:solidFill>
              <a:effectLst/>
            </a:endParaRPr>
          </a:p>
        </p:txBody>
      </p:sp>
      <p:sp>
        <p:nvSpPr>
          <p:cNvPr id="4" name="TekstniOkvir 2">
            <a:extLst>
              <a:ext uri="{FF2B5EF4-FFF2-40B4-BE49-F238E27FC236}">
                <a16:creationId xmlns:a16="http://schemas.microsoft.com/office/drawing/2014/main" id="{81CC8F78-FDBC-4A3F-B72B-35C997613128}"/>
              </a:ext>
            </a:extLst>
          </p:cNvPr>
          <p:cNvSpPr txBox="1"/>
          <p:nvPr/>
        </p:nvSpPr>
        <p:spPr>
          <a:xfrm>
            <a:off x="539552" y="2151727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u="sng" dirty="0"/>
              <a:t>Előnyök:</a:t>
            </a:r>
            <a:endParaRPr lang="en-US" sz="2000" u="sng" dirty="0"/>
          </a:p>
          <a:p>
            <a:pPr lvl="0"/>
            <a:r>
              <a:rPr lang="hu-HU" sz="2000" dirty="0"/>
              <a:t>Kis szennyezés,</a:t>
            </a:r>
            <a:endParaRPr lang="en-US" sz="2000" dirty="0"/>
          </a:p>
          <a:p>
            <a:pPr lvl="0"/>
            <a:r>
              <a:rPr lang="hu-HU" sz="2000" dirty="0"/>
              <a:t>Alacsony ár,</a:t>
            </a:r>
            <a:endParaRPr lang="en-US" sz="2000" dirty="0"/>
          </a:p>
          <a:p>
            <a:r>
              <a:rPr lang="hu-HU" sz="2000" b="1" u="sng" dirty="0"/>
              <a:t>Hátrányok:</a:t>
            </a:r>
            <a:endParaRPr lang="en-US" sz="2000" u="sng" dirty="0"/>
          </a:p>
          <a:p>
            <a:pPr lvl="0"/>
            <a:r>
              <a:rPr lang="hu-HU" sz="2000" dirty="0"/>
              <a:t>Fogyasztás előtt tárolni és vásárolni kell,</a:t>
            </a:r>
            <a:endParaRPr lang="en-US" sz="2000" dirty="0"/>
          </a:p>
          <a:p>
            <a:pPr lvl="0"/>
            <a:r>
              <a:rPr lang="hu-HU" sz="2000" dirty="0"/>
              <a:t>Nehéz elérhetőség,</a:t>
            </a:r>
            <a:endParaRPr lang="en-US" sz="2000" dirty="0"/>
          </a:p>
          <a:p>
            <a:pPr lvl="0"/>
            <a:r>
              <a:rPr lang="hu-HU" sz="2000" dirty="0"/>
              <a:t>Az égés- és hőcserélő kamrák gyártása bonyolultabb,</a:t>
            </a:r>
            <a:endParaRPr lang="en-US" sz="2000" dirty="0"/>
          </a:p>
          <a:p>
            <a:pPr lvl="0"/>
            <a:r>
              <a:rPr lang="hu-HU" sz="2000" dirty="0"/>
              <a:t>Az égető és hőcserélő berendezések rendszeres tisztitást igényelnek,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9666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8F8A1F-A64A-45D9-BA3F-008DE961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28</a:t>
            </a:fld>
            <a:endParaRPr lang="hr-HR"/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id="{9F21C4A1-AD61-420A-8357-4BC9434AF523}"/>
              </a:ext>
            </a:extLst>
          </p:cNvPr>
          <p:cNvSpPr txBox="1">
            <a:spLocks/>
          </p:cNvSpPr>
          <p:nvPr/>
        </p:nvSpPr>
        <p:spPr>
          <a:xfrm>
            <a:off x="116058" y="717998"/>
            <a:ext cx="9208469" cy="61206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2900"/>
              </a:lnSpc>
            </a:pPr>
            <a:r>
              <a:rPr lang="sr-Latn-RS" sz="1400" b="1" dirty="0">
                <a:ln>
                  <a:solidFill>
                    <a:schemeClr val="accent1"/>
                  </a:solidFill>
                </a:ln>
                <a:effectLst/>
              </a:rPr>
              <a:t> </a:t>
            </a:r>
            <a:r>
              <a:rPr lang="hu-HU" sz="3200" b="1" dirty="0">
                <a:effectLst/>
              </a:rPr>
              <a:t>Villamos energia 46 HUF/kWh fogyasztás:</a:t>
            </a:r>
            <a:br>
              <a:rPr lang="sr-Latn-RS" sz="2800" b="1" dirty="0">
                <a:ln>
                  <a:solidFill>
                    <a:schemeClr val="accent1"/>
                  </a:solidFill>
                </a:ln>
                <a:effectLst/>
              </a:rPr>
            </a:br>
            <a:endParaRPr lang="sr-Latn-RS" sz="2800" b="1" dirty="0">
              <a:ln>
                <a:solidFill>
                  <a:schemeClr val="accent1"/>
                </a:solidFill>
              </a:ln>
              <a:effectLst/>
            </a:endParaRPr>
          </a:p>
          <a:p>
            <a:pPr lvl="0" algn="l">
              <a:lnSpc>
                <a:spcPts val="3000"/>
              </a:lnSpc>
            </a:pPr>
            <a:r>
              <a:rPr lang="hu-HU" sz="2400" b="1" dirty="0">
                <a:effectLst/>
              </a:rPr>
              <a:t>- a száritáshoz szükséges 5500kWh egy tonna száraz dohányhoz,</a:t>
            </a:r>
            <a:endParaRPr lang="en-US" sz="2400" b="1" dirty="0">
              <a:effectLst/>
            </a:endParaRPr>
          </a:p>
          <a:p>
            <a:pPr lvl="0" algn="l">
              <a:lnSpc>
                <a:spcPts val="3000"/>
              </a:lnSpc>
            </a:pPr>
            <a:r>
              <a:rPr lang="hu-HU" sz="2400" b="1" dirty="0">
                <a:effectLst/>
              </a:rPr>
              <a:t>- a villanymotorok ventillátorához és égőhöz földelés esetén földgáz, LNG és dizel 500kWh,</a:t>
            </a:r>
            <a:endParaRPr lang="en-US" sz="2400" b="1" dirty="0">
              <a:effectLst/>
            </a:endParaRPr>
          </a:p>
          <a:p>
            <a:pPr lvl="0" algn="l">
              <a:lnSpc>
                <a:spcPts val="3000"/>
              </a:lnSpc>
            </a:pPr>
            <a:r>
              <a:rPr lang="hu-HU" sz="2400" b="1" dirty="0">
                <a:effectLst/>
              </a:rPr>
              <a:t>- a villanymotorok pellet, gyümölcsmag, faforgács esetén 650 kWh,</a:t>
            </a:r>
            <a:endParaRPr lang="en-US" sz="2400" b="1" dirty="0">
              <a:effectLst/>
            </a:endParaRPr>
          </a:p>
          <a:p>
            <a:pPr lvl="0" algn="l">
              <a:lnSpc>
                <a:spcPts val="3000"/>
              </a:lnSpc>
            </a:pPr>
            <a:r>
              <a:rPr lang="hu-HU" sz="2400" b="1" dirty="0">
                <a:effectLst/>
              </a:rPr>
              <a:t>- a fűtőtestek teljesitménye 50 – 150 kWh között mozog, ezért szükséges a megfelelő csatlakozás biztositása,</a:t>
            </a:r>
          </a:p>
          <a:p>
            <a:pPr marL="342900" lvl="0" indent="-342900" algn="l">
              <a:lnSpc>
                <a:spcPts val="3000"/>
              </a:lnSpc>
              <a:buFontTx/>
              <a:buChar char="-"/>
            </a:pPr>
            <a:endParaRPr lang="en-US" sz="2400" b="1" dirty="0">
              <a:effectLst/>
            </a:endParaRPr>
          </a:p>
          <a:p>
            <a:pPr>
              <a:lnSpc>
                <a:spcPts val="3000"/>
              </a:lnSpc>
            </a:pPr>
            <a:r>
              <a:rPr lang="hu-HU" sz="2800" b="1" dirty="0">
                <a:effectLst/>
              </a:rPr>
              <a:t>AZ ÖSSZ FOGYASZTÁS 276.000 HUF EGY TONNA SZÁRAZ DOHÁNY ESETÉN</a:t>
            </a:r>
            <a:endParaRPr lang="en-US" sz="2800" b="1" dirty="0">
              <a:effectLst/>
            </a:endParaRPr>
          </a:p>
          <a:p>
            <a:pPr>
              <a:lnSpc>
                <a:spcPts val="2900"/>
              </a:lnSpc>
            </a:pPr>
            <a:endParaRPr lang="en-GB" sz="2800" b="1" dirty="0">
              <a:ln>
                <a:solidFill>
                  <a:srgbClr val="0033CC"/>
                </a:solidFill>
              </a:ln>
              <a:solidFill>
                <a:srgbClr val="0033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4480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b="1"/>
              <a:pPr/>
              <a:t>29</a:t>
            </a:fld>
            <a:endParaRPr lang="hr-HR" b="1" dirty="0"/>
          </a:p>
        </p:txBody>
      </p:sp>
      <p:pic>
        <p:nvPicPr>
          <p:cNvPr id="5" name="Picture 4" descr="A picture containing solar cell, outdoor object, blue&#10;&#10;Description automatically generated">
            <a:extLst>
              <a:ext uri="{FF2B5EF4-FFF2-40B4-BE49-F238E27FC236}">
                <a16:creationId xmlns:a16="http://schemas.microsoft.com/office/drawing/2014/main" id="{CF7C945F-AD4B-4758-8A09-EEF61A662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2952328" cy="2057403"/>
          </a:xfrm>
          <a:prstGeom prst="rect">
            <a:avLst/>
          </a:prstGeom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B8375FC1-F686-46EB-93C7-AEBDC2C83001}"/>
              </a:ext>
            </a:extLst>
          </p:cNvPr>
          <p:cNvCxnSpPr>
            <a:cxnSpLocks/>
          </p:cNvCxnSpPr>
          <p:nvPr/>
        </p:nvCxnSpPr>
        <p:spPr>
          <a:xfrm>
            <a:off x="3635897" y="1392922"/>
            <a:ext cx="1800199" cy="523910"/>
          </a:xfrm>
          <a:prstGeom prst="bentConnector3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sky, outdoor, building, ground&#10;&#10;Description automatically generated">
            <a:extLst>
              <a:ext uri="{FF2B5EF4-FFF2-40B4-BE49-F238E27FC236}">
                <a16:creationId xmlns:a16="http://schemas.microsoft.com/office/drawing/2014/main" id="{A310E083-89F1-4172-B985-D4DD9708B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2656"/>
            <a:ext cx="3458388" cy="2592287"/>
          </a:xfrm>
          <a:prstGeom prst="rect">
            <a:avLst/>
          </a:prstGeom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8B35A266-82A6-46E6-A5C3-9F19B83D788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03848" y="2462066"/>
            <a:ext cx="2736304" cy="1759021"/>
          </a:xfrm>
          <a:prstGeom prst="bentConnector3">
            <a:avLst>
              <a:gd name="adj1" fmla="val 50000"/>
            </a:avLst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engine&#10;&#10;Description automatically generated">
            <a:extLst>
              <a:ext uri="{FF2B5EF4-FFF2-40B4-BE49-F238E27FC236}">
                <a16:creationId xmlns:a16="http://schemas.microsoft.com/office/drawing/2014/main" id="{687E6ED0-A18C-40FA-A4D5-D229D2E5A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91046"/>
            <a:ext cx="2276475" cy="2009775"/>
          </a:xfrm>
          <a:prstGeom prst="rect">
            <a:avLst/>
          </a:prstGeom>
        </p:spPr>
      </p:pic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024472AD-EC01-4377-829B-86143B5EC927}"/>
              </a:ext>
            </a:extLst>
          </p:cNvPr>
          <p:cNvCxnSpPr>
            <a:cxnSpLocks/>
          </p:cNvCxnSpPr>
          <p:nvPr/>
        </p:nvCxnSpPr>
        <p:spPr>
          <a:xfrm rot="5400000">
            <a:off x="5744716" y="2873526"/>
            <a:ext cx="1470992" cy="648073"/>
          </a:xfrm>
          <a:prstGeom prst="bentConnector3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6285604-580F-4453-85F9-3B16481988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8420" r="9365" b="33081"/>
          <a:stretch/>
        </p:blipFill>
        <p:spPr>
          <a:xfrm>
            <a:off x="4976996" y="4128621"/>
            <a:ext cx="3528392" cy="2244064"/>
          </a:xfrm>
          <a:prstGeom prst="rect">
            <a:avLst/>
          </a:prstGeom>
        </p:spPr>
      </p:pic>
      <p:sp>
        <p:nvSpPr>
          <p:cNvPr id="26" name="TekstniOkvir 8">
            <a:extLst>
              <a:ext uri="{FF2B5EF4-FFF2-40B4-BE49-F238E27FC236}">
                <a16:creationId xmlns:a16="http://schemas.microsoft.com/office/drawing/2014/main" id="{60406D07-D1D3-4C28-9E19-3204733C801C}"/>
              </a:ext>
            </a:extLst>
          </p:cNvPr>
          <p:cNvSpPr txBox="1"/>
          <p:nvPr/>
        </p:nvSpPr>
        <p:spPr>
          <a:xfrm>
            <a:off x="7020272" y="2422549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/>
              <a:t>Száritó</a:t>
            </a:r>
            <a:endParaRPr lang="en-GB" sz="40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TekstniOkvir 8">
            <a:extLst>
              <a:ext uri="{FF2B5EF4-FFF2-40B4-BE49-F238E27FC236}">
                <a16:creationId xmlns:a16="http://schemas.microsoft.com/office/drawing/2014/main" id="{5B7EE92A-ADBC-42D2-B921-2F82B493A0F9}"/>
              </a:ext>
            </a:extLst>
          </p:cNvPr>
          <p:cNvSpPr txBox="1"/>
          <p:nvPr/>
        </p:nvSpPr>
        <p:spPr>
          <a:xfrm>
            <a:off x="1203473" y="350281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/>
              <a:t>Naper</a:t>
            </a:r>
            <a:r>
              <a:rPr lang="hu-HU" sz="2800" b="1" dirty="0"/>
              <a:t>őmű</a:t>
            </a:r>
            <a:endParaRPr lang="en-GB" sz="36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TekstniOkvir 8">
            <a:extLst>
              <a:ext uri="{FF2B5EF4-FFF2-40B4-BE49-F238E27FC236}">
                <a16:creationId xmlns:a16="http://schemas.microsoft.com/office/drawing/2014/main" id="{26BFB29D-558F-43B7-B8A7-E4B6EBC218CB}"/>
              </a:ext>
            </a:extLst>
          </p:cNvPr>
          <p:cNvSpPr txBox="1"/>
          <p:nvPr/>
        </p:nvSpPr>
        <p:spPr>
          <a:xfrm>
            <a:off x="354111" y="5445889"/>
            <a:ext cx="3281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/>
              <a:t>Villanymotorok a száritóban</a:t>
            </a:r>
            <a:endParaRPr lang="en-GB" sz="36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9" name="TekstniOkvir 8">
            <a:extLst>
              <a:ext uri="{FF2B5EF4-FFF2-40B4-BE49-F238E27FC236}">
                <a16:creationId xmlns:a16="http://schemas.microsoft.com/office/drawing/2014/main" id="{A059000D-EA15-41D9-AE05-8AD494C7413F}"/>
              </a:ext>
            </a:extLst>
          </p:cNvPr>
          <p:cNvSpPr txBox="1"/>
          <p:nvPr/>
        </p:nvSpPr>
        <p:spPr>
          <a:xfrm>
            <a:off x="4845429" y="6200021"/>
            <a:ext cx="3791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/>
              <a:t>Csatornás hősugárzó</a:t>
            </a:r>
            <a:endParaRPr lang="en-GB" sz="36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096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latform&#10;&#10;Description automatically generated">
            <a:extLst>
              <a:ext uri="{FF2B5EF4-FFF2-40B4-BE49-F238E27FC236}">
                <a16:creationId xmlns:a16="http://schemas.microsoft.com/office/drawing/2014/main" id="{F456587B-A732-4439-8D6D-E69432F42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" r="2" b="33315"/>
          <a:stretch/>
        </p:blipFill>
        <p:spPr>
          <a:xfrm>
            <a:off x="744538" y="68263"/>
            <a:ext cx="7623175" cy="636270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68503F3A-CE2C-4606-9486-C66A8E65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01DA0CA-669E-4E3A-93AB-ED193C0CDFD2}" type="slidenum">
              <a:rPr lang="hr-HR" smtClean="0"/>
              <a:pPr>
                <a:spcAft>
                  <a:spcPts val="600"/>
                </a:spcAft>
              </a:pPr>
              <a:t>3</a:t>
            </a:fld>
            <a:endParaRPr lang="hr-HR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584CACE-78E4-492D-BB6C-DE8767F7EAD4}"/>
              </a:ext>
            </a:extLst>
          </p:cNvPr>
          <p:cNvSpPr txBox="1">
            <a:spLocks/>
          </p:cNvSpPr>
          <p:nvPr/>
        </p:nvSpPr>
        <p:spPr>
          <a:xfrm>
            <a:off x="1279761" y="548680"/>
            <a:ext cx="6552728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/>
            <a:r>
              <a:rPr lang="sr-Latn-RS" sz="3600" b="1" dirty="0">
                <a:solidFill>
                  <a:srgbClr val="FF0000"/>
                </a:solidFill>
              </a:rPr>
              <a:t>Kétcsatornás száritók SD96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21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9B3F5-E013-4004-8D98-FFB040CA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30</a:t>
            </a:fld>
            <a:endParaRPr lang="hr-HR"/>
          </a:p>
        </p:txBody>
      </p:sp>
      <p:sp>
        <p:nvSpPr>
          <p:cNvPr id="4" name="TekstniOkvir 8">
            <a:extLst>
              <a:ext uri="{FF2B5EF4-FFF2-40B4-BE49-F238E27FC236}">
                <a16:creationId xmlns:a16="http://schemas.microsoft.com/office/drawing/2014/main" id="{975C1A39-18B2-41B6-A671-4FEC733E661A}"/>
              </a:ext>
            </a:extLst>
          </p:cNvPr>
          <p:cNvSpPr txBox="1"/>
          <p:nvPr/>
        </p:nvSpPr>
        <p:spPr>
          <a:xfrm>
            <a:off x="-90264" y="260648"/>
            <a:ext cx="932452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>
                <a:solidFill>
                  <a:schemeClr val="tx2"/>
                </a:solidFill>
              </a:rPr>
              <a:t>NAPERŐMŰVEKBŐL SZERZETT VILLAMOSSÁG KÖLTSÉGEI: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/>
            <a:endParaRPr lang="sr-Latn-RS" sz="3200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Latn-RS" sz="2400" b="1" dirty="0">
                <a:solidFill>
                  <a:schemeClr val="tx2"/>
                </a:solidFill>
              </a:rPr>
              <a:t>EGY NAPERŐMŰ ÉPITÉSÉNEK ÁRA WATTONKÉNT KB. 410 HUF , 100kW- ként 41.000 HUF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/>
            <a:endParaRPr lang="sr-Latn-RS" sz="32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2"/>
              </a:solidFill>
            </a:endParaRPr>
          </a:p>
          <a:p>
            <a:pPr algn="ctr"/>
            <a:r>
              <a:rPr lang="sr-Latn-RS" sz="2400" b="1" dirty="0">
                <a:solidFill>
                  <a:schemeClr val="tx2"/>
                </a:solidFill>
              </a:rPr>
              <a:t>A MEGLÉVŐ SZÁRITÓ FELÚJITÁSÁNAK ÁRA 3.300.000 HUF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/>
            <a:endParaRPr lang="sr-Latn-RS" sz="3200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chemeClr val="tx2"/>
              </a:solidFill>
            </a:endParaRPr>
          </a:p>
          <a:p>
            <a:pPr algn="ctr"/>
            <a:r>
              <a:rPr lang="sr-Latn-RS" sz="2400" b="1" dirty="0">
                <a:solidFill>
                  <a:schemeClr val="tx2"/>
                </a:solidFill>
              </a:rPr>
              <a:t>EGY 800 KG SZÁRAZ DOHÁNY KAPACITÁSÚ SZÁRITÓ</a:t>
            </a:r>
          </a:p>
          <a:p>
            <a:pPr algn="ctr"/>
            <a:r>
              <a:rPr lang="sr-Latn-RS" sz="2400" b="1" dirty="0">
                <a:solidFill>
                  <a:schemeClr val="tx2"/>
                </a:solidFill>
              </a:rPr>
              <a:t> 100 kW-al TELJESITHETŐ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/>
            <a:endParaRPr lang="sr-Latn-RS" sz="3200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chemeClr val="tx2"/>
              </a:solidFill>
            </a:endParaRPr>
          </a:p>
          <a:p>
            <a:pPr algn="ctr"/>
            <a:r>
              <a:rPr lang="sr-Latn-RS" sz="2400" b="1" dirty="0">
                <a:solidFill>
                  <a:schemeClr val="tx2"/>
                </a:solidFill>
              </a:rPr>
              <a:t>EGY SZÁRITÁSI IDÉNY ALATT A SZÁRITÓ 15 TÉTELT KÉPES MEGSZÁRITANI ÉS A KÖLTSÉGEK FÖLDGÁZ HASZNÁLATA ESETÉN :  420 HUF x 800 kg x 15 = ~ 5.000.000 HUF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/>
            <a:endParaRPr lang="sr-Latn-RS" sz="2400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sr-Latn-RS" sz="2400" dirty="0">
              <a:ln w="18000">
                <a:solidFill>
                  <a:srgbClr val="0033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sr-Latn-RS" dirty="0">
              <a:ln w="18000">
                <a:solidFill>
                  <a:srgbClr val="0033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endParaRPr lang="en-GB" sz="1400" dirty="0">
              <a:ln w="18000">
                <a:solidFill>
                  <a:srgbClr val="0033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938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F6DAE-C94C-41D8-BE05-7A55A0FA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31</a:t>
            </a:fld>
            <a:endParaRPr lang="hr-H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2D379C-0C72-4818-83EB-B05219192927}"/>
              </a:ext>
            </a:extLst>
          </p:cNvPr>
          <p:cNvSpPr/>
          <p:nvPr/>
        </p:nvSpPr>
        <p:spPr>
          <a:xfrm>
            <a:off x="251520" y="260648"/>
            <a:ext cx="878497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r-Latn-RS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sr-Latn-RS" sz="2800" b="1" dirty="0">
                <a:solidFill>
                  <a:schemeClr val="tx2"/>
                </a:solidFill>
              </a:rPr>
              <a:t>ELEKTROMOS ENERGIA MOTOROKHOZ 46 HUF x 6kW x 12</a:t>
            </a:r>
            <a:r>
              <a:rPr lang="hu-HU" sz="2800" b="1" dirty="0">
                <a:solidFill>
                  <a:schemeClr val="tx2"/>
                </a:solidFill>
              </a:rPr>
              <a:t>0h x 15 = </a:t>
            </a:r>
            <a:r>
              <a:rPr lang="sr-Latn-RS" sz="2800" b="1" dirty="0">
                <a:solidFill>
                  <a:schemeClr val="tx2"/>
                </a:solidFill>
              </a:rPr>
              <a:t>~500.000 HUF,</a:t>
            </a:r>
          </a:p>
          <a:p>
            <a:pPr algn="ctr"/>
            <a:endParaRPr lang="en-US" sz="1000" b="1" dirty="0">
              <a:solidFill>
                <a:schemeClr val="tx2"/>
              </a:solidFill>
            </a:endParaRPr>
          </a:p>
          <a:p>
            <a:pPr algn="ctr"/>
            <a:r>
              <a:rPr lang="hu-HU" sz="2800" b="1" dirty="0">
                <a:solidFill>
                  <a:schemeClr val="tx2"/>
                </a:solidFill>
              </a:rPr>
              <a:t>SZÁRITÁSI IDÉNYEN KIVÜL AZ ERŐMŰ ÉVES 800.000 HUF BEVÉTELT HOZHAT,</a:t>
            </a:r>
          </a:p>
          <a:p>
            <a:pPr algn="ctr"/>
            <a:endParaRPr lang="hu-HU" sz="1000" b="1" dirty="0">
              <a:solidFill>
                <a:schemeClr val="tx2"/>
              </a:solidFill>
            </a:endParaRPr>
          </a:p>
          <a:p>
            <a:pPr algn="ctr"/>
            <a:r>
              <a:rPr lang="hu-HU" sz="2800" b="1" dirty="0">
                <a:solidFill>
                  <a:schemeClr val="tx2"/>
                </a:solidFill>
              </a:rPr>
              <a:t>TÉTELEZZÜK FEL, HOGY AZ ÉPITÉSI TÁMOGATÁS 50%, EZ ALAPJÁN A BERUHÁZÁS MEGTÉRÜLÉSI IDEJE: </a:t>
            </a:r>
          </a:p>
          <a:p>
            <a:pPr algn="ctr"/>
            <a:r>
              <a:rPr lang="hu-HU" sz="2800" b="1" dirty="0">
                <a:solidFill>
                  <a:schemeClr val="tx2"/>
                </a:solidFill>
              </a:rPr>
              <a:t>(20.500.000 + 3.300.000) / (5.000.000 + 500.000 + 800.000) = 3,78 ÉV,</a:t>
            </a:r>
          </a:p>
          <a:p>
            <a:pPr algn="ctr"/>
            <a:endParaRPr lang="en-US" sz="1000" b="1" dirty="0">
              <a:solidFill>
                <a:schemeClr val="tx2"/>
              </a:solidFill>
            </a:endParaRPr>
          </a:p>
          <a:p>
            <a:pPr algn="ctr"/>
            <a:r>
              <a:rPr lang="hu-HU" sz="2800" b="1" dirty="0">
                <a:solidFill>
                  <a:schemeClr val="tx2"/>
                </a:solidFill>
              </a:rPr>
              <a:t>FIGYELEMBE VÉVE A KARBANTARTÁSI KÖLTSÉGEKET, ÖSSZESEN 4 ÉV SZÜKSÉGES A BERUHÁZÁS KIFIZETÉSÉHEZ.</a:t>
            </a:r>
            <a:r>
              <a:rPr lang="sr-Latn-RS" sz="3600" b="1" dirty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9898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5516" y="260648"/>
            <a:ext cx="8712968" cy="10081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u-HU" sz="1800" b="1" dirty="0">
                <a:solidFill>
                  <a:schemeClr val="tx1"/>
                </a:solidFill>
                <a:effectLst/>
              </a:rPr>
              <a:t>A VIZSGÁLT ÜZEMANYAG MENNYISÉGE ÉS ÁRA 2022. DECEMBERÉBEN</a:t>
            </a:r>
            <a:br>
              <a:rPr lang="hu-HU" sz="1800" b="1" dirty="0">
                <a:solidFill>
                  <a:schemeClr val="tx1"/>
                </a:solidFill>
                <a:effectLst/>
              </a:rPr>
            </a:br>
            <a:br>
              <a:rPr lang="hu-HU" sz="1800" b="1" dirty="0">
                <a:solidFill>
                  <a:schemeClr val="tx1"/>
                </a:solidFill>
                <a:effectLst/>
              </a:rPr>
            </a:br>
            <a:endParaRPr lang="en-GB" sz="800" b="1" dirty="0">
              <a:ln w="10541" cmpd="sng">
                <a:solidFill>
                  <a:srgbClr val="0033CC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b="1" smtClean="0"/>
              <a:pPr/>
              <a:t>32</a:t>
            </a:fld>
            <a:endParaRPr lang="hr-HR" b="1" dirty="0"/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52646"/>
              </p:ext>
            </p:extLst>
          </p:nvPr>
        </p:nvGraphicFramePr>
        <p:xfrm>
          <a:off x="254904" y="1052736"/>
          <a:ext cx="8712968" cy="489608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8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8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66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2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30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295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ENERGIFORRÁSOK</a:t>
                      </a:r>
                    </a:p>
                  </a:txBody>
                  <a:tcPr marL="6935" marR="6935" marT="6935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</a:rPr>
                        <a:t>HUF / kg / /LIT/m³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SZÁRAZ DOHÁNY KG-RA VONATKOZÓ FOGYASZTÁS</a:t>
                      </a: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HUF / kg</a:t>
                      </a:r>
                    </a:p>
                    <a:p>
                      <a:pPr algn="ctr" fontAlgn="ctr"/>
                      <a:r>
                        <a:rPr lang="hu-H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MEGSZÁRITOTT DOHÁNY</a:t>
                      </a:r>
                      <a:endParaRPr lang="hr-HR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1" u="none" strike="noStrike" dirty="0">
                          <a:effectLst/>
                        </a:rPr>
                        <a:t>+ ,  -                   HUF/ kg</a:t>
                      </a:r>
                      <a:endParaRPr lang="hr-H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MEGTAKARITÁS</a:t>
                      </a:r>
                      <a:r>
                        <a:rPr lang="hr-H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854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FÖLDGÁZ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</a:t>
                      </a: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0.6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420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LPG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350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280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-140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33</a:t>
                      </a:r>
                      <a:endParaRPr lang="hr-HR" sz="1800" b="1" i="0" u="none" strike="noStrike" dirty="0">
                        <a:solidFill>
                          <a:srgbClr val="1A580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DIZEL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715</a:t>
                      </a: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0.55</a:t>
                      </a: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393</a:t>
                      </a: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-27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80072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 KÖNNYŰ OLAJ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650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0.55</a:t>
                      </a: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358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-62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15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 PELLET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192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1.2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230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-190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45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MEZŐGAZDASÁGI PELLET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</a:t>
                      </a:r>
                      <a:endParaRPr lang="hr-HR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-290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70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405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FAFORGÁCS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</a:t>
                      </a: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180</a:t>
                      </a: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-240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58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437"/>
                  </a:ext>
                </a:extLst>
              </a:tr>
              <a:tr h="252405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GYÜMÖLCSMAG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</a:t>
                      </a: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-288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59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437805"/>
                  </a:ext>
                </a:extLst>
              </a:tr>
              <a:tr h="252405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KUKORICA CSUTKA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</a:t>
                      </a: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-388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93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306226"/>
                  </a:ext>
                </a:extLst>
              </a:tr>
              <a:tr h="252405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TÜZIFA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</a:t>
                      </a: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-317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75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646695"/>
                  </a:ext>
                </a:extLst>
              </a:tr>
              <a:tr h="252405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 BRIKETT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1.7</a:t>
                      </a: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-347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83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909365"/>
                  </a:ext>
                </a:extLst>
              </a:tr>
              <a:tr h="110453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hu-H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ELEKTROMOS ENERGIA ÁRA HÁLÓZATRÓL</a:t>
                      </a:r>
                      <a:endParaRPr lang="hr-H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35" marR="6935" marT="6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6935" marR="6935" marT="693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4.4</a:t>
                      </a:r>
                    </a:p>
                  </a:txBody>
                  <a:tcPr marL="6935" marR="6935" marT="693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</a:t>
                      </a:r>
                    </a:p>
                  </a:txBody>
                  <a:tcPr marL="6935" marR="6935" marT="693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-218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 dirty="0">
                          <a:solidFill>
                            <a:srgbClr val="1A580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52</a:t>
                      </a:r>
                    </a:p>
                  </a:txBody>
                  <a:tcPr marL="6935" marR="6935" marT="693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578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779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89222E-F72F-469C-992D-8E993F23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33</a:t>
            </a:fld>
            <a:endParaRPr lang="hr-HR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8D9909F-3165-41D4-AB44-3D876BD1D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088897"/>
              </p:ext>
            </p:extLst>
          </p:nvPr>
        </p:nvGraphicFramePr>
        <p:xfrm>
          <a:off x="-108519" y="136525"/>
          <a:ext cx="9213772" cy="6460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910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1520" y="100663"/>
            <a:ext cx="87849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u-HU" b="1" dirty="0">
                <a:solidFill>
                  <a:srgbClr val="0033CC"/>
                </a:solidFill>
              </a:rPr>
              <a:t>A HŐMÉRSÉKLET MOZGÁSÁNAK, A LEVEGŐ PÁRATARTALMÁNAK ÉS A KIMENŐ GÁZOK HŐMÉRSÉKLETÉNEK GRAFIKUS ÁBRÁZOLÁSA A DOHÁNY FÖLDGÁZZAL VALÓ SZÁRITÁSAKOR</a:t>
            </a:r>
            <a:endParaRPr kumimoji="0" lang="hr-HR" sz="2000" b="1" u="none" strike="noStrike" cap="none" normalizeH="0" baseline="0" dirty="0">
              <a:ln>
                <a:solidFill>
                  <a:schemeClr val="tx1"/>
                </a:solidFill>
              </a:ln>
              <a:solidFill>
                <a:srgbClr val="0033CC"/>
              </a:solidFill>
              <a:effectLst/>
              <a:cs typeface="Arial" pitchFamily="34" charset="0"/>
            </a:endParaRPr>
          </a:p>
        </p:txBody>
      </p:sp>
      <p:pic>
        <p:nvPicPr>
          <p:cNvPr id="1025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" y="1124744"/>
            <a:ext cx="912288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hr-H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>
          <a:xfrm>
            <a:off x="8892480" y="6525344"/>
            <a:ext cx="251520" cy="332656"/>
          </a:xfrm>
        </p:spPr>
        <p:txBody>
          <a:bodyPr/>
          <a:lstStyle/>
          <a:p>
            <a:fld id="{401DA0CA-669E-4E3A-93AB-ED193C0CDFD2}" type="slidenum">
              <a:rPr lang="hr-HR" b="1"/>
              <a:pPr/>
              <a:t>34</a:t>
            </a:fld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797308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806" y="90791"/>
            <a:ext cx="909669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u-HU" b="1" dirty="0">
                <a:solidFill>
                  <a:srgbClr val="0033CC"/>
                </a:solidFill>
              </a:rPr>
              <a:t>A HŐMÉRSÉKLET MOZGÁSÁNAK, A LEVEGŐ PÁRATARTALMÁNAK ÉS A KIMENŐ GÁZOK HŐMÉRSÉKLETÉNEK GRAFIKUS ÁBRÁZOLÁSA A DOHÁNY BIOMASSZÁVAL VALÓ SZÁRITÁSAKOR</a:t>
            </a:r>
            <a:endParaRPr kumimoji="0" lang="hr-HR" sz="2000" b="1" u="sng" strike="noStrike" cap="none" normalizeH="0" baseline="0" dirty="0">
              <a:ln>
                <a:solidFill>
                  <a:schemeClr val="tx1"/>
                </a:solidFill>
              </a:ln>
              <a:solidFill>
                <a:srgbClr val="0033CC"/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" y="1196752"/>
            <a:ext cx="914400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3067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>
          <a:xfrm>
            <a:off x="8892480" y="6589861"/>
            <a:ext cx="251520" cy="268139"/>
          </a:xfrm>
        </p:spPr>
        <p:txBody>
          <a:bodyPr/>
          <a:lstStyle/>
          <a:p>
            <a:fld id="{401DA0CA-669E-4E3A-93AB-ED193C0CDFD2}" type="slidenum">
              <a:rPr lang="hr-HR" b="1"/>
              <a:pPr/>
              <a:t>35</a:t>
            </a:fld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441903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E0EC01-6919-4F95-A203-3170C8CD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36</a:t>
            </a:fld>
            <a:endParaRPr lang="hr-HR"/>
          </a:p>
        </p:txBody>
      </p:sp>
      <p:pic>
        <p:nvPicPr>
          <p:cNvPr id="4" name="Picture 3" descr="Solar panels on a roof&#10;&#10;Description automatically generated">
            <a:extLst>
              <a:ext uri="{FF2B5EF4-FFF2-40B4-BE49-F238E27FC236}">
                <a16:creationId xmlns:a16="http://schemas.microsoft.com/office/drawing/2014/main" id="{CD530C01-BF91-49B4-BC93-158DE89E93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7124"/>
          <a:stretch/>
        </p:blipFill>
        <p:spPr>
          <a:xfrm>
            <a:off x="323528" y="238311"/>
            <a:ext cx="4248472" cy="2493881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1BA1BCC9-2F58-4125-B744-D61ECC35EF17}"/>
              </a:ext>
            </a:extLst>
          </p:cNvPr>
          <p:cNvCxnSpPr>
            <a:cxnSpLocks/>
          </p:cNvCxnSpPr>
          <p:nvPr/>
        </p:nvCxnSpPr>
        <p:spPr>
          <a:xfrm rot="5400000">
            <a:off x="3347864" y="2420888"/>
            <a:ext cx="914400" cy="914400"/>
          </a:xfrm>
          <a:prstGeom prst="bentConnector3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DC022BD-43F7-4D08-8718-E9F420EEA434}"/>
              </a:ext>
            </a:extLst>
          </p:cNvPr>
          <p:cNvSpPr txBox="1">
            <a:spLocks/>
          </p:cNvSpPr>
          <p:nvPr/>
        </p:nvSpPr>
        <p:spPr>
          <a:xfrm>
            <a:off x="4644008" y="332656"/>
            <a:ext cx="4499992" cy="61926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sr-Latn-RS" sz="2200" b="1" dirty="0">
                <a:solidFill>
                  <a:srgbClr val="006600"/>
                </a:solidFill>
              </a:rPr>
              <a:t>Voltak kisérletek napenergiával való meleg viz előállitására, amely aztán felmelegiti a levegőt a száritáshoz.</a:t>
            </a:r>
          </a:p>
          <a:p>
            <a:pPr marL="0" indent="0">
              <a:spcBef>
                <a:spcPts val="200"/>
              </a:spcBef>
              <a:buNone/>
            </a:pPr>
            <a:endParaRPr lang="sr-Latn-RS" sz="2200" b="1" dirty="0">
              <a:solidFill>
                <a:srgbClr val="00B050"/>
              </a:solidFill>
            </a:endParaRPr>
          </a:p>
          <a:p>
            <a:pPr marL="0" indent="0">
              <a:spcBef>
                <a:spcPts val="200"/>
              </a:spcBef>
              <a:buNone/>
            </a:pPr>
            <a:endParaRPr lang="sr-Latn-RS" sz="2200" b="1" dirty="0">
              <a:solidFill>
                <a:srgbClr val="00B050"/>
              </a:solidFill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sr-Latn-RS" sz="2200" b="1" dirty="0">
                <a:solidFill>
                  <a:srgbClr val="C00000"/>
                </a:solidFill>
              </a:rPr>
              <a:t>A 10-20 %-os alapüzemanyag megtakaritást sikerült elérni, ha figyelembe vesszük a szükséges felszerelések és karbantartás költségeit, hogy minden kifogástalanul müködhessen, a megtérülési idő 8-10 év, igy a projekt nem valósult meg.</a:t>
            </a:r>
            <a:endParaRPr lang="en-US" sz="2200" b="1" dirty="0">
              <a:solidFill>
                <a:srgbClr val="C00000"/>
              </a:solidFill>
            </a:endParaRPr>
          </a:p>
        </p:txBody>
      </p:sp>
      <p:pic>
        <p:nvPicPr>
          <p:cNvPr id="11" name="Picture 10" descr="A picture containing old&#10;&#10;Description automatically generated">
            <a:extLst>
              <a:ext uri="{FF2B5EF4-FFF2-40B4-BE49-F238E27FC236}">
                <a16:creationId xmlns:a16="http://schemas.microsoft.com/office/drawing/2014/main" id="{BCC26B7D-C0E6-4521-B9BC-60997A4A1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3" b="12953"/>
          <a:stretch/>
        </p:blipFill>
        <p:spPr>
          <a:xfrm>
            <a:off x="907449" y="3373355"/>
            <a:ext cx="3080629" cy="30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12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ceiling, yellow&#10;&#10;Description automatically generated">
            <a:extLst>
              <a:ext uri="{FF2B5EF4-FFF2-40B4-BE49-F238E27FC236}">
                <a16:creationId xmlns:a16="http://schemas.microsoft.com/office/drawing/2014/main" id="{59433758-0618-4B47-B59A-17D9564BE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30804" r="9083" b="11009"/>
          <a:stretch/>
        </p:blipFill>
        <p:spPr>
          <a:xfrm>
            <a:off x="205514" y="1875030"/>
            <a:ext cx="8732971" cy="42484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B94937-A39A-4BFE-917D-44977430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37</a:t>
            </a:fld>
            <a:endParaRPr lang="hr-HR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61CE2F2-92CC-4B13-A36C-567614C28EC7}"/>
              </a:ext>
            </a:extLst>
          </p:cNvPr>
          <p:cNvSpPr txBox="1">
            <a:spLocks/>
          </p:cNvSpPr>
          <p:nvPr/>
        </p:nvSpPr>
        <p:spPr>
          <a:xfrm>
            <a:off x="467544" y="260649"/>
            <a:ext cx="8336905" cy="17281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chemeClr val="tx2"/>
                </a:solidFill>
              </a:rPr>
              <a:t>KÖZPONTI KAZÁNTEREM HASZNÁLATA MELEGVIZ KAZÁNNAL TÖBB SZÁRITÓ MŰKÖDTETÉSÉRE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8F3DE41-ABC7-414F-A956-B3B9F7165A47}"/>
              </a:ext>
            </a:extLst>
          </p:cNvPr>
          <p:cNvSpPr txBox="1">
            <a:spLocks/>
          </p:cNvSpPr>
          <p:nvPr/>
        </p:nvSpPr>
        <p:spPr>
          <a:xfrm>
            <a:off x="1512551" y="4869161"/>
            <a:ext cx="3024336" cy="12105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600" b="1" dirty="0">
                <a:solidFill>
                  <a:srgbClr val="C00000"/>
                </a:solidFill>
              </a:rPr>
              <a:t>MELEGVIZ KAZÁN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8F9AE-514E-49CC-8A96-DD0EF117A4AA}"/>
              </a:ext>
            </a:extLst>
          </p:cNvPr>
          <p:cNvSpPr txBox="1">
            <a:spLocks/>
          </p:cNvSpPr>
          <p:nvPr/>
        </p:nvSpPr>
        <p:spPr>
          <a:xfrm>
            <a:off x="4932040" y="5029359"/>
            <a:ext cx="3024336" cy="12105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3200" b="1" dirty="0">
                <a:solidFill>
                  <a:srgbClr val="C00000"/>
                </a:solidFill>
              </a:rPr>
              <a:t>MELEGVIZ TARTÁLY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180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4F836EB6-5CA1-4A9F-922D-899CF51C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01DA0CA-669E-4E3A-93AB-ED193C0CDFD2}" type="slidenum">
              <a:rPr lang="hr-HR" smtClean="0"/>
              <a:pPr>
                <a:spcAft>
                  <a:spcPts val="600"/>
                </a:spcAft>
              </a:pPr>
              <a:t>38</a:t>
            </a:fld>
            <a:endParaRPr lang="hr-HR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F732D76-9F60-4E3E-8803-E637243A88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995184"/>
              </p:ext>
            </p:extLst>
          </p:nvPr>
        </p:nvGraphicFramePr>
        <p:xfrm>
          <a:off x="-1044624" y="456390"/>
          <a:ext cx="13105144" cy="5385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utoCAD LT Drawing" r:id="rId3" imgW="12031920" imgH="4945320" progId="AutoCADLT.Drawing.24">
                  <p:embed/>
                </p:oleObj>
              </mc:Choice>
              <mc:Fallback>
                <p:oleObj name="AutoCAD LT Drawing" r:id="rId3" imgW="12031920" imgH="4945320" progId="AutoCADLT.Drawing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44624" y="456390"/>
                        <a:ext cx="13105144" cy="5385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4061A4-8710-4F79-8D42-00A7BA6C2153}"/>
              </a:ext>
            </a:extLst>
          </p:cNvPr>
          <p:cNvCxnSpPr>
            <a:cxnSpLocks/>
          </p:cNvCxnSpPr>
          <p:nvPr/>
        </p:nvCxnSpPr>
        <p:spPr>
          <a:xfrm flipV="1">
            <a:off x="1509327" y="4869160"/>
            <a:ext cx="395131" cy="2880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E6487F-B4C2-400C-A961-6C6210D28B9E}"/>
              </a:ext>
            </a:extLst>
          </p:cNvPr>
          <p:cNvCxnSpPr>
            <a:cxnSpLocks/>
          </p:cNvCxnSpPr>
          <p:nvPr/>
        </p:nvCxnSpPr>
        <p:spPr>
          <a:xfrm flipH="1" flipV="1">
            <a:off x="1331640" y="3429000"/>
            <a:ext cx="504056" cy="3600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0FAB33-19A8-41E8-BDAB-365F88FEA6BC}"/>
              </a:ext>
            </a:extLst>
          </p:cNvPr>
          <p:cNvCxnSpPr/>
          <p:nvPr/>
        </p:nvCxnSpPr>
        <p:spPr>
          <a:xfrm flipV="1">
            <a:off x="1403648" y="548680"/>
            <a:ext cx="4032448" cy="27363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30AF48B-7635-4792-B5C3-04ECEAABFD0E}"/>
              </a:ext>
            </a:extLst>
          </p:cNvPr>
          <p:cNvCxnSpPr>
            <a:cxnSpLocks/>
          </p:cNvCxnSpPr>
          <p:nvPr/>
        </p:nvCxnSpPr>
        <p:spPr>
          <a:xfrm>
            <a:off x="5508104" y="692696"/>
            <a:ext cx="360040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5D662C-A721-4069-97CE-D431B4FC2372}"/>
              </a:ext>
            </a:extLst>
          </p:cNvPr>
          <p:cNvCxnSpPr>
            <a:cxnSpLocks/>
          </p:cNvCxnSpPr>
          <p:nvPr/>
        </p:nvCxnSpPr>
        <p:spPr>
          <a:xfrm>
            <a:off x="4067944" y="1628800"/>
            <a:ext cx="360040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86FCC7A-7813-42B1-A6D6-BD5EE122DFFA}"/>
              </a:ext>
            </a:extLst>
          </p:cNvPr>
          <p:cNvCxnSpPr>
            <a:cxnSpLocks/>
          </p:cNvCxnSpPr>
          <p:nvPr/>
        </p:nvCxnSpPr>
        <p:spPr>
          <a:xfrm>
            <a:off x="2627784" y="2492896"/>
            <a:ext cx="360040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DF180D-F95F-4B5B-89F0-81FF73565A34}"/>
              </a:ext>
            </a:extLst>
          </p:cNvPr>
          <p:cNvCxnSpPr>
            <a:cxnSpLocks/>
          </p:cNvCxnSpPr>
          <p:nvPr/>
        </p:nvCxnSpPr>
        <p:spPr>
          <a:xfrm rot="10800000">
            <a:off x="5327928" y="825740"/>
            <a:ext cx="36004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635849-3F16-463C-A7D8-4955224892A8}"/>
              </a:ext>
            </a:extLst>
          </p:cNvPr>
          <p:cNvCxnSpPr>
            <a:cxnSpLocks/>
          </p:cNvCxnSpPr>
          <p:nvPr/>
        </p:nvCxnSpPr>
        <p:spPr>
          <a:xfrm rot="10800000">
            <a:off x="4247964" y="1520788"/>
            <a:ext cx="36004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51E5D0-3B18-4EE3-8678-C110426E7764}"/>
              </a:ext>
            </a:extLst>
          </p:cNvPr>
          <p:cNvCxnSpPr>
            <a:cxnSpLocks/>
          </p:cNvCxnSpPr>
          <p:nvPr/>
        </p:nvCxnSpPr>
        <p:spPr>
          <a:xfrm rot="10800000">
            <a:off x="2846114" y="2348880"/>
            <a:ext cx="36004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D584E00-27B3-4A80-BEE7-1F8C47511067}"/>
              </a:ext>
            </a:extLst>
          </p:cNvPr>
          <p:cNvCxnSpPr>
            <a:cxnSpLocks/>
          </p:cNvCxnSpPr>
          <p:nvPr/>
        </p:nvCxnSpPr>
        <p:spPr>
          <a:xfrm>
            <a:off x="1475656" y="3320988"/>
            <a:ext cx="462474" cy="326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6DE95F8-B915-4031-BD8D-D7FF77855D5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71101" y="412784"/>
            <a:ext cx="4032448" cy="2736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0903317-6053-4B72-AA7C-B8BD2E71043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61727" y="5021560"/>
            <a:ext cx="395131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niOkvir 8">
            <a:extLst>
              <a:ext uri="{FF2B5EF4-FFF2-40B4-BE49-F238E27FC236}">
                <a16:creationId xmlns:a16="http://schemas.microsoft.com/office/drawing/2014/main" id="{462EC4AB-C232-4CA5-8D20-4D115D4D540C}"/>
              </a:ext>
            </a:extLst>
          </p:cNvPr>
          <p:cNvSpPr txBox="1"/>
          <p:nvPr/>
        </p:nvSpPr>
        <p:spPr>
          <a:xfrm>
            <a:off x="188653" y="5695905"/>
            <a:ext cx="147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tx2"/>
                </a:solidFill>
              </a:rPr>
              <a:t>MELEGVIZ KAZÁN</a:t>
            </a:r>
            <a:endParaRPr lang="en-GB" sz="14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3" name="TekstniOkvir 8">
            <a:extLst>
              <a:ext uri="{FF2B5EF4-FFF2-40B4-BE49-F238E27FC236}">
                <a16:creationId xmlns:a16="http://schemas.microsoft.com/office/drawing/2014/main" id="{3C433037-905F-4A8C-A813-24F9FDE0FEC3}"/>
              </a:ext>
            </a:extLst>
          </p:cNvPr>
          <p:cNvSpPr txBox="1"/>
          <p:nvPr/>
        </p:nvSpPr>
        <p:spPr>
          <a:xfrm>
            <a:off x="2267744" y="536415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tx2"/>
                </a:solidFill>
              </a:rPr>
              <a:t>HŐAKKUMULÁTOR</a:t>
            </a:r>
            <a:endParaRPr lang="en-GB" sz="14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4" name="TekstniOkvir 8">
            <a:extLst>
              <a:ext uri="{FF2B5EF4-FFF2-40B4-BE49-F238E27FC236}">
                <a16:creationId xmlns:a16="http://schemas.microsoft.com/office/drawing/2014/main" id="{41C00306-DDAA-4C34-B5D7-C1EA96BE321F}"/>
              </a:ext>
            </a:extLst>
          </p:cNvPr>
          <p:cNvSpPr txBox="1"/>
          <p:nvPr/>
        </p:nvSpPr>
        <p:spPr>
          <a:xfrm>
            <a:off x="4535840" y="484093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solidFill>
                  <a:schemeClr val="tx2"/>
                </a:solidFill>
              </a:rPr>
              <a:t> SZ</a:t>
            </a:r>
            <a:r>
              <a:rPr lang="hu-HU" b="1" dirty="0">
                <a:solidFill>
                  <a:schemeClr val="tx2"/>
                </a:solidFill>
              </a:rPr>
              <a:t>ÁRITÓ1</a:t>
            </a:r>
            <a:endParaRPr lang="en-GB" sz="14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5" name="TekstniOkvir 8">
            <a:extLst>
              <a:ext uri="{FF2B5EF4-FFF2-40B4-BE49-F238E27FC236}">
                <a16:creationId xmlns:a16="http://schemas.microsoft.com/office/drawing/2014/main" id="{0D2C0B8F-DCEA-4112-A538-D8C31FDF4C8A}"/>
              </a:ext>
            </a:extLst>
          </p:cNvPr>
          <p:cNvSpPr txBox="1"/>
          <p:nvPr/>
        </p:nvSpPr>
        <p:spPr>
          <a:xfrm>
            <a:off x="6099124" y="397368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solidFill>
                  <a:schemeClr val="tx2"/>
                </a:solidFill>
              </a:rPr>
              <a:t> SZ</a:t>
            </a:r>
            <a:r>
              <a:rPr lang="hu-HU" b="1" dirty="0">
                <a:solidFill>
                  <a:schemeClr val="tx2"/>
                </a:solidFill>
              </a:rPr>
              <a:t>ÁRITÓ2</a:t>
            </a:r>
            <a:endParaRPr lang="en-GB" sz="14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6" name="TekstniOkvir 8">
            <a:extLst>
              <a:ext uri="{FF2B5EF4-FFF2-40B4-BE49-F238E27FC236}">
                <a16:creationId xmlns:a16="http://schemas.microsoft.com/office/drawing/2014/main" id="{E854548C-B093-4E8A-996E-25FF93FC2EDC}"/>
              </a:ext>
            </a:extLst>
          </p:cNvPr>
          <p:cNvSpPr txBox="1"/>
          <p:nvPr/>
        </p:nvSpPr>
        <p:spPr>
          <a:xfrm>
            <a:off x="7308304" y="326032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/>
              <a:t> </a:t>
            </a:r>
            <a:r>
              <a:rPr lang="sr-Latn-RS" b="1" dirty="0">
                <a:solidFill>
                  <a:schemeClr val="tx2"/>
                </a:solidFill>
              </a:rPr>
              <a:t>SZ</a:t>
            </a:r>
            <a:r>
              <a:rPr lang="hu-HU" b="1" dirty="0">
                <a:solidFill>
                  <a:schemeClr val="tx2"/>
                </a:solidFill>
              </a:rPr>
              <a:t>ÁRITÓ3</a:t>
            </a:r>
            <a:endParaRPr lang="en-GB" sz="14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7" name="TekstniOkvir 8">
            <a:extLst>
              <a:ext uri="{FF2B5EF4-FFF2-40B4-BE49-F238E27FC236}">
                <a16:creationId xmlns:a16="http://schemas.microsoft.com/office/drawing/2014/main" id="{76DD0269-62E0-4B19-8D20-E724E18449CA}"/>
              </a:ext>
            </a:extLst>
          </p:cNvPr>
          <p:cNvSpPr txBox="1"/>
          <p:nvPr/>
        </p:nvSpPr>
        <p:spPr>
          <a:xfrm>
            <a:off x="1953038" y="110558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tx2"/>
                </a:solidFill>
              </a:rPr>
              <a:t>MELEG ÉS HIDEG VIZ</a:t>
            </a:r>
            <a:endParaRPr lang="en-GB" sz="1400" b="1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3921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AE661C-4F7B-4C49-B174-228AC747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39</a:t>
            </a:fld>
            <a:endParaRPr lang="hr-HR"/>
          </a:p>
        </p:txBody>
      </p:sp>
      <p:sp>
        <p:nvSpPr>
          <p:cNvPr id="3" name="TekstniOkvir 8">
            <a:extLst>
              <a:ext uri="{FF2B5EF4-FFF2-40B4-BE49-F238E27FC236}">
                <a16:creationId xmlns:a16="http://schemas.microsoft.com/office/drawing/2014/main" id="{AAC8B826-E46F-40A0-B241-5CC72CAE7CCF}"/>
              </a:ext>
            </a:extLst>
          </p:cNvPr>
          <p:cNvSpPr txBox="1"/>
          <p:nvPr/>
        </p:nvSpPr>
        <p:spPr>
          <a:xfrm>
            <a:off x="0" y="425470"/>
            <a:ext cx="921702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u="sng" dirty="0">
                <a:solidFill>
                  <a:schemeClr val="tx2"/>
                </a:solidFill>
              </a:rPr>
              <a:t>A KÖZPONTI KAZÁNTEREM HASZNÁLATÁNAK ELŐNYEI</a:t>
            </a:r>
            <a:r>
              <a:rPr lang="hu-HU" sz="2400" b="1" u="sng" dirty="0">
                <a:solidFill>
                  <a:schemeClr val="tx2"/>
                </a:solidFill>
              </a:rPr>
              <a:t>:</a:t>
            </a:r>
          </a:p>
          <a:p>
            <a:pPr algn="ctr"/>
            <a:endParaRPr lang="en-US" sz="1000" b="1" dirty="0">
              <a:solidFill>
                <a:schemeClr val="tx2"/>
              </a:solidFill>
            </a:endParaRPr>
          </a:p>
          <a:p>
            <a:pPr lvl="0" algn="ctr"/>
            <a:r>
              <a:rPr lang="hu-HU" sz="2400" b="1" dirty="0">
                <a:solidFill>
                  <a:schemeClr val="tx2"/>
                </a:solidFill>
              </a:rPr>
              <a:t> - CSÖKKEN A FOGYASZTÁS,</a:t>
            </a:r>
          </a:p>
          <a:p>
            <a:pPr lvl="0" algn="ctr"/>
            <a:endParaRPr lang="en-US" sz="1000" b="1" dirty="0">
              <a:solidFill>
                <a:schemeClr val="tx2"/>
              </a:solidFill>
            </a:endParaRPr>
          </a:p>
          <a:p>
            <a:pPr marL="342900" lvl="0" indent="-342900" algn="ctr">
              <a:buFontTx/>
              <a:buChar char="-"/>
            </a:pPr>
            <a:r>
              <a:rPr lang="hu-HU" sz="2400" b="1" dirty="0">
                <a:solidFill>
                  <a:schemeClr val="tx2"/>
                </a:solidFill>
              </a:rPr>
              <a:t>A SZÜKSÉGES MUNKÁT CSÖKKENTI,</a:t>
            </a:r>
          </a:p>
          <a:p>
            <a:pPr marL="342900" lvl="0" indent="-342900" algn="ctr">
              <a:buFontTx/>
              <a:buChar char="-"/>
            </a:pPr>
            <a:endParaRPr lang="en-US" sz="1000" b="1" dirty="0">
              <a:solidFill>
                <a:schemeClr val="tx2"/>
              </a:solidFill>
            </a:endParaRPr>
          </a:p>
          <a:p>
            <a:pPr marL="342900" lvl="0" indent="-342900" algn="ctr">
              <a:buFontTx/>
              <a:buChar char="-"/>
            </a:pPr>
            <a:r>
              <a:rPr lang="hu-HU" sz="2400" b="1" dirty="0">
                <a:solidFill>
                  <a:schemeClr val="tx2"/>
                </a:solidFill>
              </a:rPr>
              <a:t>A SZÁRITÓ MŰKÖDÉSÉT KÖNNYEBBEN IRÁNYITHATJA,</a:t>
            </a:r>
          </a:p>
          <a:p>
            <a:pPr marL="342900" lvl="0" indent="-342900" algn="ctr">
              <a:buFontTx/>
              <a:buChar char="-"/>
            </a:pPr>
            <a:endParaRPr lang="en-US" sz="2800" b="1" dirty="0">
              <a:solidFill>
                <a:schemeClr val="tx2"/>
              </a:solidFill>
            </a:endParaRPr>
          </a:p>
          <a:p>
            <a:pPr algn="ctr"/>
            <a:r>
              <a:rPr lang="hu-HU" sz="2800" b="1" u="sng" dirty="0">
                <a:solidFill>
                  <a:schemeClr val="tx2"/>
                </a:solidFill>
              </a:rPr>
              <a:t>KÜLÖNÖSEN ALKALMAS SZILÁRD TÜZELŐANYAGOK ELÉGETÉSÉRE, MERT:</a:t>
            </a:r>
          </a:p>
          <a:p>
            <a:pPr algn="ctr"/>
            <a:endParaRPr lang="en-US" sz="2400" b="1" dirty="0">
              <a:solidFill>
                <a:schemeClr val="tx2"/>
              </a:solidFill>
            </a:endParaRPr>
          </a:p>
          <a:p>
            <a:pPr marL="342900" lvl="0" indent="-342900" algn="ctr">
              <a:buFontTx/>
              <a:buChar char="-"/>
            </a:pPr>
            <a:r>
              <a:rPr lang="hu-HU" sz="2400" b="1" dirty="0">
                <a:solidFill>
                  <a:schemeClr val="tx2"/>
                </a:solidFill>
              </a:rPr>
              <a:t>CSAK EGY HELY VAN , AHOL AZ ÜZEMANYAGOT ADAGOLHATJUK,</a:t>
            </a:r>
          </a:p>
          <a:p>
            <a:pPr marL="342900" lvl="0" indent="-342900" algn="ctr">
              <a:buFontTx/>
              <a:buChar char="-"/>
            </a:pPr>
            <a:endParaRPr lang="en-US" sz="1000" b="1" dirty="0">
              <a:solidFill>
                <a:schemeClr val="tx2"/>
              </a:solidFill>
            </a:endParaRPr>
          </a:p>
          <a:p>
            <a:pPr marL="342900" lvl="0" indent="-342900" algn="ctr">
              <a:buFontTx/>
              <a:buChar char="-"/>
            </a:pPr>
            <a:r>
              <a:rPr lang="hu-HU" sz="2400" b="1" dirty="0">
                <a:solidFill>
                  <a:schemeClr val="tx2"/>
                </a:solidFill>
              </a:rPr>
              <a:t>CSAK EGY HELYET KELL TAKARITANI,</a:t>
            </a:r>
          </a:p>
          <a:p>
            <a:pPr marL="342900" lvl="0" indent="-342900" algn="ctr">
              <a:buFontTx/>
              <a:buChar char="-"/>
            </a:pPr>
            <a:endParaRPr lang="hu-HU" sz="1000" b="1" dirty="0">
              <a:solidFill>
                <a:schemeClr val="tx2"/>
              </a:solidFill>
            </a:endParaRPr>
          </a:p>
          <a:p>
            <a:pPr marL="342900" lvl="0" indent="-342900" algn="ctr">
              <a:buFontTx/>
              <a:buChar char="-"/>
            </a:pPr>
            <a:r>
              <a:rPr lang="hu-HU" sz="2400" b="1" dirty="0">
                <a:solidFill>
                  <a:schemeClr val="tx2"/>
                </a:solidFill>
              </a:rPr>
              <a:t>- A SZÁRITOTT TERMÉK NEM SZENNYEZŐDIK FÜSTTEL ÉS HAMUVAL,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/>
            <a:endParaRPr lang="sr-Latn-RS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285750" indent="-285750" algn="ctr">
              <a:buFontTx/>
              <a:buChar char="-"/>
            </a:pPr>
            <a:endParaRPr lang="en-GB" sz="1400" dirty="0">
              <a:ln w="18000">
                <a:solidFill>
                  <a:srgbClr val="0033CC"/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919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8D8424-F03D-4457-8D7A-89C1A323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4</a:t>
            </a:fld>
            <a:endParaRPr lang="hr-HR"/>
          </a:p>
        </p:txBody>
      </p:sp>
      <p:pic>
        <p:nvPicPr>
          <p:cNvPr id="6" name="Picture 5" descr="A picture containing indoor, tiled&#10;&#10;Description automatically generated">
            <a:extLst>
              <a:ext uri="{FF2B5EF4-FFF2-40B4-BE49-F238E27FC236}">
                <a16:creationId xmlns:a16="http://schemas.microsoft.com/office/drawing/2014/main" id="{99795489-6DD4-43DF-96C8-7EA76EA34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t="-1974"/>
          <a:stretch/>
        </p:blipFill>
        <p:spPr>
          <a:xfrm>
            <a:off x="827584" y="139998"/>
            <a:ext cx="7632848" cy="6216352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466CFE-BF2D-4880-900E-9E32B1663F77}"/>
              </a:ext>
            </a:extLst>
          </p:cNvPr>
          <p:cNvSpPr txBox="1">
            <a:spLocks/>
          </p:cNvSpPr>
          <p:nvPr/>
        </p:nvSpPr>
        <p:spPr>
          <a:xfrm>
            <a:off x="1403648" y="5589240"/>
            <a:ext cx="6552728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3200" b="1" dirty="0">
                <a:solidFill>
                  <a:schemeClr val="tx1"/>
                </a:solidFill>
              </a:rPr>
              <a:t>Három csatornás száritó SD105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94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31D25B-9A4C-4F5C-BD63-E96A739D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40</a:t>
            </a:fld>
            <a:endParaRPr lang="hr-HR"/>
          </a:p>
        </p:txBody>
      </p:sp>
      <p:pic>
        <p:nvPicPr>
          <p:cNvPr id="4" name="Picture 3" descr="A picture containing miller&#10;&#10;Description automatically generated">
            <a:extLst>
              <a:ext uri="{FF2B5EF4-FFF2-40B4-BE49-F238E27FC236}">
                <a16:creationId xmlns:a16="http://schemas.microsoft.com/office/drawing/2014/main" id="{6A5A7CD3-30E2-4E22-855F-99B054693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9201" r="7315"/>
          <a:stretch/>
        </p:blipFill>
        <p:spPr>
          <a:xfrm rot="5400000">
            <a:off x="-397280" y="1351037"/>
            <a:ext cx="5735662" cy="415592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AF9DD806-6176-45A0-87FF-B63C6FCC4A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8" t="3734" r="1" b="18271"/>
          <a:stretch/>
        </p:blipFill>
        <p:spPr>
          <a:xfrm rot="5400000">
            <a:off x="5126066" y="454485"/>
            <a:ext cx="2902637" cy="2808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yellow, fireplace&#10;&#10;Description automatically generated">
            <a:extLst>
              <a:ext uri="{FF2B5EF4-FFF2-40B4-BE49-F238E27FC236}">
                <a16:creationId xmlns:a16="http://schemas.microsoft.com/office/drawing/2014/main" id="{633B8B74-3BDF-42DD-BF44-9FC0DC54B1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701" r="21651"/>
          <a:stretch/>
        </p:blipFill>
        <p:spPr>
          <a:xfrm>
            <a:off x="5076056" y="3497342"/>
            <a:ext cx="3168352" cy="322413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877AB98-3ABD-442D-9113-33B0AA96F021}"/>
              </a:ext>
            </a:extLst>
          </p:cNvPr>
          <p:cNvSpPr txBox="1">
            <a:spLocks/>
          </p:cNvSpPr>
          <p:nvPr/>
        </p:nvSpPr>
        <p:spPr>
          <a:xfrm>
            <a:off x="784314" y="5321560"/>
            <a:ext cx="3736683" cy="12241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b="1" dirty="0">
                <a:solidFill>
                  <a:srgbClr val="FF0000"/>
                </a:solidFill>
              </a:rPr>
              <a:t>HŐGENERÁTOR MELEGVIZ CSERÉLŐVEL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166FEC-7598-4CEF-9D65-9AD316DF0223}"/>
              </a:ext>
            </a:extLst>
          </p:cNvPr>
          <p:cNvSpPr txBox="1">
            <a:spLocks/>
          </p:cNvSpPr>
          <p:nvPr/>
        </p:nvSpPr>
        <p:spPr>
          <a:xfrm>
            <a:off x="5065216" y="2704676"/>
            <a:ext cx="3024336" cy="12105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b="1" dirty="0">
                <a:solidFill>
                  <a:srgbClr val="FF0000"/>
                </a:solidFill>
              </a:rPr>
              <a:t>A SZÁRITÓ ELLÁTÁSA MELEG VIZZEL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1EF0F03-5CD7-45B3-A15D-7B174EF7AEEF}"/>
              </a:ext>
            </a:extLst>
          </p:cNvPr>
          <p:cNvSpPr txBox="1">
            <a:spLocks/>
          </p:cNvSpPr>
          <p:nvPr/>
        </p:nvSpPr>
        <p:spPr>
          <a:xfrm>
            <a:off x="5233860" y="5933628"/>
            <a:ext cx="3024336" cy="12105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b="1" dirty="0">
                <a:solidFill>
                  <a:srgbClr val="FF0000"/>
                </a:solidFill>
              </a:rPr>
              <a:t>KÉZI TÜZELÉS A KAZÁNBAN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89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24045-5A42-41DA-ADD1-CAB53B4F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effectLst/>
              </a:rPr>
              <a:t>PROGRAMOZÓVAL VALÓ MUNKA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26C1B1-F4DA-4D50-911C-F7429A5A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41</a:t>
            </a:fld>
            <a:endParaRPr lang="hr-HR"/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FBD507A-C2DE-4E73-A4AE-FCDBDDA77D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t="10706" r="36032" b="4644"/>
          <a:stretch/>
        </p:blipFill>
        <p:spPr>
          <a:xfrm rot="5400000">
            <a:off x="788334" y="767950"/>
            <a:ext cx="2850809" cy="4140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wall, indoor, white, kitchen appliance&#10;&#10;Description automatically generated">
            <a:extLst>
              <a:ext uri="{FF2B5EF4-FFF2-40B4-BE49-F238E27FC236}">
                <a16:creationId xmlns:a16="http://schemas.microsoft.com/office/drawing/2014/main" id="{2097E4BD-C819-4DAE-B96A-605D720F7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8" t="35211" r="31079" b="13948"/>
          <a:stretch/>
        </p:blipFill>
        <p:spPr>
          <a:xfrm>
            <a:off x="6218183" y="1700808"/>
            <a:ext cx="2520280" cy="331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B3005D16-49B1-4B13-841E-9EDB42BE0A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30400" r="38441" b="31800"/>
          <a:stretch/>
        </p:blipFill>
        <p:spPr>
          <a:xfrm rot="5400000">
            <a:off x="3788190" y="2888940"/>
            <a:ext cx="2592288" cy="1944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2DA2B33-091A-40F5-AC4E-7CE41C268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0" y="4366923"/>
            <a:ext cx="3473495" cy="2354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006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martino\AppData\Local\Microsoft\Windows\Temporary Internet Files\Content.Outlook\O1URKKTC\P817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684584" y="-99392"/>
            <a:ext cx="10873208" cy="1656184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FFFF00"/>
                </a:solidFill>
                <a:effectLst/>
              </a:rPr>
              <a:t>KÖSZÖNÖM A FIGYELMET</a:t>
            </a:r>
            <a:endParaRPr lang="hr-HR" sz="66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b="1"/>
              <a:pPr/>
              <a:t>42</a:t>
            </a:fld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149117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building, trailer&#10;&#10;Description automatically generated">
            <a:extLst>
              <a:ext uri="{FF2B5EF4-FFF2-40B4-BE49-F238E27FC236}">
                <a16:creationId xmlns:a16="http://schemas.microsoft.com/office/drawing/2014/main" id="{B0CDADC6-3065-44D8-A480-63B9CE0F4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17774" r="10877" b="4731"/>
          <a:stretch/>
        </p:blipFill>
        <p:spPr>
          <a:xfrm>
            <a:off x="1187624" y="116631"/>
            <a:ext cx="7180089" cy="6314331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5917037F-BD1E-472D-A7D5-D9F9036D7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01DA0CA-669E-4E3A-93AB-ED193C0CDFD2}" type="slidenum">
              <a:rPr lang="hr-HR" smtClean="0"/>
              <a:pPr>
                <a:spcAft>
                  <a:spcPts val="600"/>
                </a:spcAft>
              </a:pPr>
              <a:t>5</a:t>
            </a:fld>
            <a:endParaRPr lang="hr-HR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28805A-A370-4DDB-8264-0971646B81FA}"/>
              </a:ext>
            </a:extLst>
          </p:cNvPr>
          <p:cNvSpPr txBox="1">
            <a:spLocks/>
          </p:cNvSpPr>
          <p:nvPr/>
        </p:nvSpPr>
        <p:spPr>
          <a:xfrm>
            <a:off x="1403648" y="5589240"/>
            <a:ext cx="6552728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sr-Latn-RS" sz="3200" b="1" dirty="0">
                <a:solidFill>
                  <a:srgbClr val="C00000"/>
                </a:solidFill>
              </a:rPr>
              <a:t>Három csatornás száritó SD105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84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94866B-0772-4BD2-81D0-55F52BFB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6</a:t>
            </a:fld>
            <a:endParaRPr lang="hr-HR"/>
          </a:p>
        </p:txBody>
      </p:sp>
      <p:pic>
        <p:nvPicPr>
          <p:cNvPr id="4" name="Picture 3" descr="A picture containing building, indoor, step&#10;&#10;Description automatically generated">
            <a:extLst>
              <a:ext uri="{FF2B5EF4-FFF2-40B4-BE49-F238E27FC236}">
                <a16:creationId xmlns:a16="http://schemas.microsoft.com/office/drawing/2014/main" id="{FB25C6E8-DC6B-46B5-9670-D59233C4F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2" y="400050"/>
            <a:ext cx="7937500" cy="59563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B89D04C-4649-4C89-8B24-C2173FFF88CA}"/>
              </a:ext>
            </a:extLst>
          </p:cNvPr>
          <p:cNvSpPr txBox="1">
            <a:spLocks/>
          </p:cNvSpPr>
          <p:nvPr/>
        </p:nvSpPr>
        <p:spPr>
          <a:xfrm>
            <a:off x="1187624" y="5589240"/>
            <a:ext cx="6840760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3600" b="1" dirty="0">
                <a:solidFill>
                  <a:srgbClr val="FF0000"/>
                </a:solidFill>
              </a:rPr>
              <a:t>A száritó szerkezetének minden eleme horganyzott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00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56874C-59B2-44D8-BC8C-1172A503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A0CA-669E-4E3A-93AB-ED193C0CDFD2}" type="slidenum">
              <a:rPr lang="hr-HR" smtClean="0"/>
              <a:t>7</a:t>
            </a:fld>
            <a:endParaRPr lang="hr-HR"/>
          </a:p>
        </p:txBody>
      </p:sp>
      <p:pic>
        <p:nvPicPr>
          <p:cNvPr id="4" name="Picture 3" descr="A picture containing building, door, open, window&#10;&#10;Description automatically generated">
            <a:extLst>
              <a:ext uri="{FF2B5EF4-FFF2-40B4-BE49-F238E27FC236}">
                <a16:creationId xmlns:a16="http://schemas.microsoft.com/office/drawing/2014/main" id="{F46F1F95-7380-45EA-AC8A-27E4E2118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D3F6208-2BFA-4C39-BEBE-132C626CF04C}"/>
              </a:ext>
            </a:extLst>
          </p:cNvPr>
          <p:cNvSpPr txBox="1">
            <a:spLocks/>
          </p:cNvSpPr>
          <p:nvPr/>
        </p:nvSpPr>
        <p:spPr>
          <a:xfrm>
            <a:off x="827584" y="6005379"/>
            <a:ext cx="6552728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/>
            <a:r>
              <a:rPr lang="sr-Latn-RS" sz="3600" b="1" dirty="0">
                <a:solidFill>
                  <a:srgbClr val="FF0000"/>
                </a:solidFill>
              </a:rPr>
              <a:t>Konténeres száritó SD14K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8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kitchen appliance, oven&#10;&#10;Description automatically generated">
            <a:extLst>
              <a:ext uri="{FF2B5EF4-FFF2-40B4-BE49-F238E27FC236}">
                <a16:creationId xmlns:a16="http://schemas.microsoft.com/office/drawing/2014/main" id="{A557E130-E53E-43B8-85D3-F71D21ADC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t="11709" r="15444"/>
          <a:stretch/>
        </p:blipFill>
        <p:spPr>
          <a:xfrm>
            <a:off x="583271" y="145849"/>
            <a:ext cx="3988729" cy="3160698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3FF4F2C9-541E-4B4F-809E-7722F199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01DA0CA-669E-4E3A-93AB-ED193C0CDFD2}" type="slidenum">
              <a:rPr lang="hr-HR" smtClean="0"/>
              <a:pPr>
                <a:spcAft>
                  <a:spcPts val="600"/>
                </a:spcAft>
              </a:pPr>
              <a:t>8</a:t>
            </a:fld>
            <a:endParaRPr lang="hr-H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DE470D-2818-473D-AE5A-1318478CD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6310"/>
            <a:ext cx="3235625" cy="2533848"/>
          </a:xfrm>
          <a:prstGeom prst="rect">
            <a:avLst/>
          </a:prstGeom>
        </p:spPr>
      </p:pic>
      <p:pic>
        <p:nvPicPr>
          <p:cNvPr id="11" name="Picture 10" descr="A picture containing website&#10;&#10;Description automatically generated">
            <a:extLst>
              <a:ext uri="{FF2B5EF4-FFF2-40B4-BE49-F238E27FC236}">
                <a16:creationId xmlns:a16="http://schemas.microsoft.com/office/drawing/2014/main" id="{10322C9C-80D7-487B-8985-F3A684D50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5901" r="12185" b="5901"/>
          <a:stretch/>
        </p:blipFill>
        <p:spPr>
          <a:xfrm>
            <a:off x="5671611" y="3031852"/>
            <a:ext cx="2044513" cy="3240360"/>
          </a:xfrm>
          <a:prstGeom prst="rect">
            <a:avLst/>
          </a:prstGeom>
        </p:spPr>
      </p:pic>
      <p:pic>
        <p:nvPicPr>
          <p:cNvPr id="15" name="Picture 14" descr="A picture containing fresh&#10;&#10;Description automatically generated">
            <a:extLst>
              <a:ext uri="{FF2B5EF4-FFF2-40B4-BE49-F238E27FC236}">
                <a16:creationId xmlns:a16="http://schemas.microsoft.com/office/drawing/2014/main" id="{C6C8785A-EAFD-41EC-BF1B-8FC0F88364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9" y="3396176"/>
            <a:ext cx="3834715" cy="2876036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CD547FD-C05C-4C5C-825C-927305C563A5}"/>
              </a:ext>
            </a:extLst>
          </p:cNvPr>
          <p:cNvSpPr txBox="1">
            <a:spLocks/>
          </p:cNvSpPr>
          <p:nvPr/>
        </p:nvSpPr>
        <p:spPr>
          <a:xfrm>
            <a:off x="981009" y="6005713"/>
            <a:ext cx="7488832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/>
            <a:r>
              <a:rPr lang="sr-Latn-RS" sz="3600" b="1" dirty="0">
                <a:solidFill>
                  <a:srgbClr val="FF0000"/>
                </a:solidFill>
              </a:rPr>
              <a:t>Két soros tűkeretek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71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7359C82-B178-318E-1A6E-911F2936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/>
          <a:p>
            <a:r>
              <a:rPr lang="sr-Latn-RS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635E2-61D6-498C-9DAF-E37A6B1920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1" b="1"/>
          <a:stretch/>
        </p:blipFill>
        <p:spPr>
          <a:xfrm rot="5400000">
            <a:off x="290512" y="701675"/>
            <a:ext cx="5853113" cy="4995863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BA4C2C5-4924-95DB-D873-16E0171DF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/>
          <a:lstStyle/>
          <a:p>
            <a:r>
              <a:rPr lang="sr-Latn-RS" dirty="0"/>
              <a:t>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CF738A-D73E-44ED-B346-E1E22F97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01DA0CA-669E-4E3A-93AB-ED193C0CDFD2}" type="slidenum">
              <a:rPr lang="hr-HR" smtClean="0"/>
              <a:pPr>
                <a:spcAft>
                  <a:spcPts val="600"/>
                </a:spcAft>
              </a:pPr>
              <a:t>9</a:t>
            </a:fld>
            <a:endParaRPr lang="hr-HR"/>
          </a:p>
        </p:txBody>
      </p:sp>
      <p:pic>
        <p:nvPicPr>
          <p:cNvPr id="6" name="Picture 5" descr="A picture containing ground, outdoor, stone&#10;&#10;Description automatically generated">
            <a:extLst>
              <a:ext uri="{FF2B5EF4-FFF2-40B4-BE49-F238E27FC236}">
                <a16:creationId xmlns:a16="http://schemas.microsoft.com/office/drawing/2014/main" id="{59423EF5-87E5-433E-AB21-E04A72FDC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8" t="15242" r="8861" b="8460"/>
          <a:stretch/>
        </p:blipFill>
        <p:spPr>
          <a:xfrm>
            <a:off x="6156176" y="271207"/>
            <a:ext cx="2759224" cy="1789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4499C4-B4AD-4D10-8511-D99177EFA7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0" t="-622" r="15984"/>
          <a:stretch/>
        </p:blipFill>
        <p:spPr>
          <a:xfrm>
            <a:off x="5907087" y="2609227"/>
            <a:ext cx="2994623" cy="3221782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AEB8E1E-F6E1-433F-A43B-F61FB5A2D01C}"/>
              </a:ext>
            </a:extLst>
          </p:cNvPr>
          <p:cNvSpPr txBox="1">
            <a:spLocks/>
          </p:cNvSpPr>
          <p:nvPr/>
        </p:nvSpPr>
        <p:spPr>
          <a:xfrm>
            <a:off x="1043608" y="6005512"/>
            <a:ext cx="7488832" cy="533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/>
            <a:r>
              <a:rPr lang="sr-Latn-RS" sz="3600" b="1" dirty="0">
                <a:solidFill>
                  <a:srgbClr val="FF0000"/>
                </a:solidFill>
              </a:rPr>
              <a:t>Egy soros tűkeretek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697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zvršno">
  <a:themeElements>
    <a:clrScheme name="Izvršn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Izvršn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zvrš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5360</TotalTime>
  <Words>1986</Words>
  <Application>Microsoft Office PowerPoint</Application>
  <PresentationFormat>On-screen Show (4:3)</PresentationFormat>
  <Paragraphs>406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Century Gothic</vt:lpstr>
      <vt:lpstr>Courier New</vt:lpstr>
      <vt:lpstr>Palatino Linotype</vt:lpstr>
      <vt:lpstr>Izvršno</vt:lpstr>
      <vt:lpstr>AutoCAD LT Drawing</vt:lpstr>
      <vt:lpstr> Dohány száritás költségei</vt:lpstr>
      <vt:lpstr>UVOD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Földgáz DTM 33.4MJ/Nm3  fogyasztás 0.6 Nm3/kg száraz dohány  vagy 1030 EUR alkalmazott ár egy tonna száraz dohányra  esetében alkalmazott ár 700HUF/Nm3</vt:lpstr>
      <vt:lpstr>PowerPoint Presentation</vt:lpstr>
      <vt:lpstr>PowerPoint Presentation</vt:lpstr>
      <vt:lpstr>A DIZEL DTM 36.7MJ/LIT fogyasztása 0.55 liter/kg száraz dohány,  agy 960 EUR egy tonna száraz dohány  esetében alkalmazott ár 715 HUF/ liter</vt:lpstr>
      <vt:lpstr>Az extra könnyű olaj DTM 36.7MJ/LIT fogyasztása 0.55 liter/kg száraz dohány,  vagy 880 EUR egy tonna száraz dohány  esetében alkalmazott ár 650 HUF/ liter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VIZSGÁLT ÜZEMANYAG MENNYISÉGE ÉS ÁRA 2022. DECEMBERÉBEN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PROGRAMOZÓVAL VALÓ MUNKA</vt:lpstr>
      <vt:lpstr>KÖSZÖNÖM A FIGYELMET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TROŠKOVI SUŠENJA DUVANA</dc:title>
  <dc:creator>Aleksandar Jugovic</dc:creator>
  <cp:lastModifiedBy>Aleksandar Jugovic</cp:lastModifiedBy>
  <cp:revision>55</cp:revision>
  <cp:lastPrinted>2022-12-03T08:00:04Z</cp:lastPrinted>
  <dcterms:created xsi:type="dcterms:W3CDTF">2022-12-02T10:38:01Z</dcterms:created>
  <dcterms:modified xsi:type="dcterms:W3CDTF">2022-12-06T10:32:08Z</dcterms:modified>
</cp:coreProperties>
</file>