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808" r:id="rId6"/>
    <p:sldMasterId id="2147483825" r:id="rId7"/>
    <p:sldMasterId id="2147483871" r:id="rId8"/>
    <p:sldMasterId id="2147483886" r:id="rId9"/>
    <p:sldMasterId id="2147483898" r:id="rId10"/>
  </p:sldMasterIdLst>
  <p:notesMasterIdLst>
    <p:notesMasterId r:id="rId36"/>
  </p:notesMasterIdLst>
  <p:handoutMasterIdLst>
    <p:handoutMasterId r:id="rId37"/>
  </p:handoutMasterIdLst>
  <p:sldIdLst>
    <p:sldId id="257" r:id="rId11"/>
    <p:sldId id="2145706222" r:id="rId12"/>
    <p:sldId id="2147470545" r:id="rId13"/>
    <p:sldId id="2147469945" r:id="rId14"/>
    <p:sldId id="2147470204" r:id="rId15"/>
    <p:sldId id="2147470348" r:id="rId16"/>
    <p:sldId id="2147470546" r:id="rId17"/>
    <p:sldId id="270" r:id="rId18"/>
    <p:sldId id="317" r:id="rId19"/>
    <p:sldId id="1008" r:id="rId20"/>
    <p:sldId id="2147470547" r:id="rId21"/>
    <p:sldId id="2145707908" r:id="rId22"/>
    <p:sldId id="381" r:id="rId23"/>
    <p:sldId id="742" r:id="rId24"/>
    <p:sldId id="2145707909" r:id="rId25"/>
    <p:sldId id="314" r:id="rId26"/>
    <p:sldId id="1022" r:id="rId27"/>
    <p:sldId id="548" r:id="rId28"/>
    <p:sldId id="568" r:id="rId29"/>
    <p:sldId id="995" r:id="rId30"/>
    <p:sldId id="998" r:id="rId31"/>
    <p:sldId id="996" r:id="rId32"/>
    <p:sldId id="390" r:id="rId33"/>
    <p:sldId id="2147470678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0530" autoAdjust="0"/>
  </p:normalViewPr>
  <p:slideViewPr>
    <p:cSldViewPr snapToGrid="0" showGuides="1">
      <p:cViewPr varScale="1">
        <p:scale>
          <a:sx n="64" d="100"/>
          <a:sy n="64" d="100"/>
        </p:scale>
        <p:origin x="142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3869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2.xlsb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02826855123678E-2"/>
          <c:y val="3.134418324291742E-2"/>
          <c:w val="0.91578327444051821"/>
          <c:h val="0.93731163351416513"/>
        </c:manualLayout>
      </c:layout>
      <c:doughnutChart>
        <c:varyColors val="0"/>
        <c:ser>
          <c:idx val="0"/>
          <c:order val="0"/>
          <c:spPr>
            <a:ln w="22225">
              <a:noFill/>
            </a:ln>
          </c:spPr>
          <c:dPt>
            <c:idx val="0"/>
            <c:bubble3D val="0"/>
            <c:spPr>
              <a:solidFill>
                <a:srgbClr val="6AB3E8"/>
              </a:solidFill>
              <a:ln w="22225">
                <a:noFill/>
              </a:ln>
            </c:spPr>
            <c:extLst>
              <c:ext xmlns:c16="http://schemas.microsoft.com/office/drawing/2014/chart" uri="{C3380CC4-5D6E-409C-BE32-E72D297353CC}">
                <c16:uniqueId val="{00000001-845E-934B-94B0-D23ECF9795C2}"/>
              </c:ext>
            </c:extLst>
          </c:dPt>
          <c:dPt>
            <c:idx val="1"/>
            <c:bubble3D val="0"/>
            <c:spPr>
              <a:solidFill>
                <a:srgbClr val="969796"/>
              </a:solidFill>
              <a:ln w="22225">
                <a:noFill/>
              </a:ln>
            </c:spPr>
            <c:extLst>
              <c:ext xmlns:c16="http://schemas.microsoft.com/office/drawing/2014/chart" uri="{C3380CC4-5D6E-409C-BE32-E72D297353CC}">
                <c16:uniqueId val="{00000003-845E-934B-94B0-D23ECF9795C2}"/>
              </c:ext>
            </c:extLst>
          </c:dPt>
          <c:dLbls>
            <c:dLbl>
              <c:idx val="0"/>
              <c:layout>
                <c:manualLayout>
                  <c:x val="1.825677267373380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i="0">
                      <a:solidFill>
                        <a:schemeClr val="bg1"/>
                      </a:solidFill>
                      <a:latin typeface="MaxOT-Bold" panose="020B0504020101020102" pitchFamily="34" charset="77"/>
                      <a:ea typeface="+mn-ea"/>
                      <a:cs typeface="+mn-cs"/>
                      <a:sym typeface="+mn-lt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45E-934B-94B0-D23ECF9795C2}"/>
                </c:ext>
              </c:extLst>
            </c:dLbl>
            <c:dLbl>
              <c:idx val="1"/>
              <c:layout>
                <c:manualLayout>
                  <c:x val="-1.884570082449941E-2"/>
                  <c:y val="-2.4110914764309266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i="0">
                      <a:solidFill>
                        <a:schemeClr val="bg1"/>
                      </a:solidFill>
                      <a:latin typeface="MaxOT-Bold" panose="020B0504020101020102" pitchFamily="34" charset="77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143698468786808"/>
                      <c:h val="7.61422688256883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5E-934B-94B0-D23ECF9795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>
                    <a:latin typeface="MaxOT-Bold" panose="020B0504020101020102" pitchFamily="34" charset="77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5E-934B-94B0-D23ECF979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570743405275781E-2"/>
          <c:y val="3.134418324291742E-2"/>
          <c:w val="0.93225419664268583"/>
          <c:h val="0.93731163351416513"/>
        </c:manualLayout>
      </c:layout>
      <c:doughnutChart>
        <c:varyColors val="0"/>
        <c:ser>
          <c:idx val="0"/>
          <c:order val="0"/>
          <c:spPr>
            <a:ln w="22225">
              <a:solidFill>
                <a:schemeClr val="bg1">
                  <a:alpha val="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c:spPr>
          <c:dPt>
            <c:idx val="0"/>
            <c:bubble3D val="0"/>
            <c:spPr>
              <a:solidFill>
                <a:srgbClr val="6AB3E8"/>
              </a:solidFill>
              <a:ln w="22225">
                <a:solidFill>
                  <a:schemeClr val="bg1">
                    <a:alpha val="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1-0462-A749-A316-DD1B0A711C24}"/>
              </c:ext>
            </c:extLst>
          </c:dPt>
          <c:dPt>
            <c:idx val="1"/>
            <c:bubble3D val="0"/>
            <c:spPr>
              <a:solidFill>
                <a:srgbClr val="79A22E"/>
              </a:solidFill>
              <a:ln w="22225">
                <a:solidFill>
                  <a:schemeClr val="bg1">
                    <a:alpha val="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3-0462-A749-A316-DD1B0A711C24}"/>
              </c:ext>
            </c:extLst>
          </c:dPt>
          <c:dPt>
            <c:idx val="2"/>
            <c:bubble3D val="0"/>
            <c:spPr>
              <a:solidFill>
                <a:srgbClr val="F89C28"/>
              </a:solidFill>
              <a:ln w="22225">
                <a:solidFill>
                  <a:schemeClr val="bg1">
                    <a:alpha val="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5-0462-A749-A316-DD1B0A711C24}"/>
              </c:ext>
            </c:extLst>
          </c:dPt>
          <c:dPt>
            <c:idx val="3"/>
            <c:bubble3D val="0"/>
            <c:spPr>
              <a:solidFill>
                <a:srgbClr val="7D6B55"/>
              </a:solidFill>
              <a:ln w="22225">
                <a:solidFill>
                  <a:schemeClr val="bg1">
                    <a:alpha val="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7-0462-A749-A316-DD1B0A711C24}"/>
              </c:ext>
            </c:extLst>
          </c:dPt>
          <c:dPt>
            <c:idx val="4"/>
            <c:bubble3D val="0"/>
            <c:spPr>
              <a:solidFill>
                <a:srgbClr val="FFBE00"/>
              </a:solidFill>
              <a:ln w="22225">
                <a:solidFill>
                  <a:schemeClr val="bg1">
                    <a:alpha val="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9-0462-A749-A316-DD1B0A711C24}"/>
              </c:ext>
            </c:extLst>
          </c:dPt>
          <c:dPt>
            <c:idx val="5"/>
            <c:bubble3D val="0"/>
            <c:spPr>
              <a:solidFill>
                <a:srgbClr val="969696"/>
              </a:solidFill>
              <a:ln w="22225">
                <a:solidFill>
                  <a:schemeClr val="bg1">
                    <a:alpha val="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B-0462-A749-A316-DD1B0A711C24}"/>
              </c:ext>
            </c:extLst>
          </c:dPt>
          <c:dLbls>
            <c:dLbl>
              <c:idx val="0"/>
              <c:layout>
                <c:manualLayout>
                  <c:x val="-7.1942446043165471E-3"/>
                  <c:y val="-1.2055457382155466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i="0">
                      <a:solidFill>
                        <a:schemeClr val="bg1"/>
                      </a:solidFill>
                      <a:latin typeface="MaxOT-Bold" panose="020B0504020101020102" pitchFamily="34" charset="77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462-A749-A316-DD1B0A711C24}"/>
                </c:ext>
              </c:extLst>
            </c:dLbl>
            <c:dLbl>
              <c:idx val="1"/>
              <c:layout>
                <c:manualLayout>
                  <c:x val="-3.657055457995808E-2"/>
                  <c:y val="-1.326100312037004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i="0">
                      <a:solidFill>
                        <a:schemeClr val="bg1"/>
                      </a:solidFill>
                      <a:latin typeface="MaxOT-Bold" panose="020B0504020101020102" pitchFamily="34" charset="77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462-A749-A316-DD1B0A711C24}"/>
                </c:ext>
              </c:extLst>
            </c:dLbl>
            <c:dLbl>
              <c:idx val="2"/>
              <c:layout>
                <c:manualLayout>
                  <c:x val="2.3980815347721823E-2"/>
                  <c:y val="2.411091476430916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i="0">
                      <a:solidFill>
                        <a:schemeClr val="bg1"/>
                      </a:solidFill>
                      <a:latin typeface="MaxOT-Bold" panose="020B0504020101020102" pitchFamily="34" charset="77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19662380331955"/>
                      <c:h val="9.0608817684273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462-A749-A316-DD1B0A711C24}"/>
                </c:ext>
              </c:extLst>
            </c:dLbl>
            <c:dLbl>
              <c:idx val="3"/>
              <c:layout>
                <c:manualLayout>
                  <c:x val="1.9784172661870502E-2"/>
                  <c:y val="1.326100060277275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i="0">
                      <a:solidFill>
                        <a:schemeClr val="bg1"/>
                      </a:solidFill>
                      <a:latin typeface="MaxOT-Bold" panose="020B0504020101020102" pitchFamily="34" charset="77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462-A749-A316-DD1B0A711C24}"/>
                </c:ext>
              </c:extLst>
            </c:dLbl>
            <c:dLbl>
              <c:idx val="4"/>
              <c:layout>
                <c:manualLayout>
                  <c:x val="4.6762589928057555E-2"/>
                  <c:y val="-2.411091476431093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i="0">
                      <a:solidFill>
                        <a:schemeClr val="bg1"/>
                      </a:solidFill>
                      <a:latin typeface="MaxOT-Bold" panose="020B0504020101020102" pitchFamily="34" charset="77"/>
                      <a:ea typeface="+mn-ea"/>
                      <a:cs typeface="+mn-cs"/>
                      <a:sym typeface="+mn-lt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462-A749-A316-DD1B0A711C24}"/>
                </c:ext>
              </c:extLst>
            </c:dLbl>
            <c:dLbl>
              <c:idx val="5"/>
              <c:layout>
                <c:manualLayout>
                  <c:x val="-4.7961630695443642E-3"/>
                  <c:y val="1.808128757600633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i="0">
                      <a:solidFill>
                        <a:schemeClr val="bg1"/>
                      </a:solidFill>
                      <a:latin typeface="MaxOT-Bold" panose="020B0504020101020102" pitchFamily="34" charset="77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0462-A749-A316-DD1B0A711C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>
                    <a:solidFill>
                      <a:schemeClr val="bg1"/>
                    </a:solidFill>
                    <a:latin typeface="MaxOT-Bold" panose="020B0504020101020102" pitchFamily="34" charset="77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Sheet1!$A$1:$A$6</c:f>
              <c:numCache>
                <c:formatCode>General</c:formatCode>
                <c:ptCount val="6"/>
                <c:pt idx="0">
                  <c:v>5</c:v>
                </c:pt>
                <c:pt idx="1">
                  <c:v>45</c:v>
                </c:pt>
                <c:pt idx="2">
                  <c:v>6</c:v>
                </c:pt>
                <c:pt idx="3">
                  <c:v>5</c:v>
                </c:pt>
                <c:pt idx="4">
                  <c:v>32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62-A749-A316-DD1B0A711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8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414567102103799E-2"/>
          <c:y val="2.7941737690307569E-2"/>
          <c:w val="0.89328350105374665"/>
          <c:h val="0.9441160666308436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822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E8B-4309-8A22-FB9EBD07833D}"/>
              </c:ext>
            </c:extLst>
          </c:dPt>
          <c:dPt>
            <c:idx val="1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E8B-4309-8A22-FB9EBD07833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E8B-4309-8A22-FB9EBD07833D}"/>
              </c:ext>
            </c:extLst>
          </c:dPt>
          <c:val>
            <c:numRef>
              <c:f>Sheet1!$A$1:$C$1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3.65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8B-4309-8A22-FB9EBD078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38965247"/>
        <c:axId val="1"/>
      </c:barChart>
      <c:catAx>
        <c:axId val="63896524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19050" algn="ctr">
            <a:solidFill>
              <a:srgbClr val="FFFFFF">
                <a:lumMod val="50000"/>
              </a:srgbClr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38965247"/>
        <c:crosses val="min"/>
        <c:crossBetween val="between"/>
        <c:majorUnit val="1"/>
      </c:valAx>
      <c:spPr>
        <a:ln>
          <a:noFill/>
        </a:ln>
      </c:spPr>
    </c:plotArea>
    <c:plotVisOnly val="0"/>
    <c:dispBlanksAs val="gap"/>
    <c:showDLblsOverMax val="1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AE845206-9D4B-4268-8A29-9556DF4E2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05 February 2026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F349B49-B9DF-4BAC-A781-810C4D36F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4B53B10D-D604-4E2D-B18E-A2B8163CC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0225AF11-4B47-41F0-B130-3DC91DD63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04F8347-F945-4334-A963-1E04BA55F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3130" y="23899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8EBAC05E-8F24-4752-8343-003B6B511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05 February 2026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1D693BA3-BE27-457C-84EF-2CE89AE4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F71DC945-9758-4703-A041-B00CC9059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9AA08409-7D69-4F6B-8F0E-3BF399AD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7490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16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ym typeface="Helvetica Neue"/>
              </a:rPr>
              <a:t>And we have some big shoes to fill. No other invention has saved more lives than the invention of mineral fertilizer.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16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has a major role to play in reducing global emissions (20%)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all about making better use of the land we have - almost half of the emissions relate to land use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get things right, we can actually reverse land use change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82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06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77910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3273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7526E-5567-59ED-AABD-34B65235B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2A863-C811-0ED9-CB21-3E301D4B5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6D5973-6E73-8472-0DF6-41D1D3D16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70es évek-</a:t>
            </a:r>
            <a:r>
              <a:rPr lang="hu-HU" baseline="0" dirty="0"/>
              <a:t> kiforratlan technika, anyagok</a:t>
            </a:r>
          </a:p>
          <a:p>
            <a:r>
              <a:rPr lang="hu-HU" baseline="0" dirty="0"/>
              <a:t>90-es évek – vízoldhatóak (Kemira)</a:t>
            </a:r>
          </a:p>
          <a:p>
            <a:r>
              <a:rPr lang="hu-HU" baseline="0" dirty="0"/>
              <a:t>2000- mikrogranulátumok</a:t>
            </a:r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D3BA9-4C93-478A-8931-310C199C8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630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51C1D-924C-403B-9C6D-CF0987884D5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1479550"/>
            <a:ext cx="6137275" cy="3452813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4555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336E-FD81-49ED-A9DC-D43BD92F0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8DAE6-E2A8-4EE1-9EC6-233EC852B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0AAFE-6D11-D7B9-5E3E-0D80D8C39CD4}"/>
              </a:ext>
            </a:extLst>
          </p:cNvPr>
          <p:cNvSpPr/>
          <p:nvPr userDrawn="1"/>
        </p:nvSpPr>
        <p:spPr>
          <a:xfrm>
            <a:off x="0" y="6289040"/>
            <a:ext cx="12192000" cy="56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l-BE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98880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7F28-F0CB-4CC1-8305-503D1DF6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7CA0D-777F-43F8-ABA5-26769433F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CD40-6447-4F51-AEB9-46FE105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440BF-F0D1-4F55-8A0C-8FDCD246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803D4-BDF2-46C2-B2DC-E5770709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472408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461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6766"/>
            <a:ext cx="5384800" cy="1551193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6766"/>
            <a:ext cx="5384800" cy="1551193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143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461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775"/>
            <a:ext cx="3374165" cy="1255728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6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2607" y="1412775"/>
            <a:ext cx="3374165" cy="1255728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6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195614" y="1412775"/>
            <a:ext cx="3374165" cy="1255728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6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15177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995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2878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18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BC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90923" cy="9461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6766"/>
            <a:ext cx="10972800" cy="155119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500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BC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90923" cy="9461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6766"/>
            <a:ext cx="5384800" cy="1551193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6766"/>
            <a:ext cx="5384800" cy="1551193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396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SBC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775"/>
            <a:ext cx="3374165" cy="1255728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6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2607" y="1412775"/>
            <a:ext cx="3374165" cy="1255728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6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195614" y="1412775"/>
            <a:ext cx="3374165" cy="1255728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6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90923" cy="9461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38533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BC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90923" cy="9461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634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BC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29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E2CC2-6E68-4C74-8608-D6CD82EFB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84188-1A1E-48A1-BFB9-31CA6B760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D3AD-D4CA-4846-BD08-8E5C7632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5E457-45C9-4079-B7A7-BCF24CDD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69FF-369E-4A81-AF91-859D7B35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097137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124746"/>
            <a:ext cx="5384800" cy="5001420"/>
          </a:xfrm>
          <a:prstGeom prst="rect">
            <a:avLst/>
          </a:prstGeom>
        </p:spPr>
        <p:txBody>
          <a:bodyPr/>
          <a:lstStyle>
            <a:lvl5pPr marL="2577472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880308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23" y="2084852"/>
            <a:ext cx="3744416" cy="1248139"/>
          </a:xfrm>
        </p:spPr>
        <p:txBody>
          <a:bodyPr anchor="t">
            <a:no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17" y="3525011"/>
            <a:ext cx="3744000" cy="576064"/>
          </a:xfrm>
        </p:spPr>
        <p:txBody>
          <a:bodyPr tIns="0" anchor="t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</a:t>
            </a:r>
          </a:p>
          <a:p>
            <a:r>
              <a:rPr lang="en-US" dirty="0"/>
              <a:t>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7379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6766"/>
            <a:ext cx="10972800" cy="155119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25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461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6766"/>
            <a:ext cx="5384800" cy="1551193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6766"/>
            <a:ext cx="5384800" cy="1551193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357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461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775"/>
            <a:ext cx="3374165" cy="1255728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6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2607" y="1412775"/>
            <a:ext cx="3374165" cy="1255728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6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195614" y="1412775"/>
            <a:ext cx="3374165" cy="1255728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6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19020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942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258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16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BC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90923" cy="9461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6766"/>
            <a:ext cx="10972800" cy="155119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36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BC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90923" cy="9461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6766"/>
            <a:ext cx="5384800" cy="1551193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6766"/>
            <a:ext cx="5384800" cy="1551193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21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5D23D2-88AF-4F2B-901E-9561B97DBBB3}"/>
              </a:ext>
            </a:extLst>
          </p:cNvPr>
          <p:cNvSpPr/>
          <p:nvPr userDrawn="1"/>
        </p:nvSpPr>
        <p:spPr>
          <a:xfrm>
            <a:off x="0" y="-12192"/>
            <a:ext cx="12192000" cy="6870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7" y="2207919"/>
            <a:ext cx="4204302" cy="1640181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7" y="4100219"/>
            <a:ext cx="4204302" cy="15113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0800000" flipH="1" flipV="1">
            <a:off x="358775" y="5749338"/>
            <a:ext cx="4204301" cy="432000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F7A73578-3C0A-4575-9AD0-8339B23E5B2E}" type="datetime6">
              <a:rPr lang="en-GB"/>
              <a:t>February 26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7AF373-10DB-41A4-A308-A75F7F7C9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6" y="374650"/>
            <a:ext cx="1959149" cy="151765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3F678-BB57-46F5-83B3-29757CF5EF63}"/>
              </a:ext>
            </a:extLst>
          </p:cNvPr>
          <p:cNvSpPr/>
          <p:nvPr userDrawn="1"/>
        </p:nvSpPr>
        <p:spPr>
          <a:xfrm>
            <a:off x="8509844" y="446088"/>
            <a:ext cx="2412912" cy="5930917"/>
          </a:xfrm>
          <a:custGeom>
            <a:avLst/>
            <a:gdLst>
              <a:gd name="connsiteX0" fmla="*/ 0 w 2421537"/>
              <a:gd name="connsiteY0" fmla="*/ 0 h 5952116"/>
              <a:gd name="connsiteX1" fmla="*/ 286165 w 2421537"/>
              <a:gd name="connsiteY1" fmla="*/ 73580 h 5952116"/>
              <a:gd name="connsiteX2" fmla="*/ 2421537 w 2421537"/>
              <a:gd name="connsiteY2" fmla="*/ 2976058 h 5952116"/>
              <a:gd name="connsiteX3" fmla="*/ 286165 w 2421537"/>
              <a:gd name="connsiteY3" fmla="*/ 5878536 h 5952116"/>
              <a:gd name="connsiteX4" fmla="*/ 0 w 2421537"/>
              <a:gd name="connsiteY4" fmla="*/ 5952116 h 595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537" h="5952116">
                <a:moveTo>
                  <a:pt x="0" y="0"/>
                </a:moveTo>
                <a:lnTo>
                  <a:pt x="286165" y="73580"/>
                </a:lnTo>
                <a:cubicBezTo>
                  <a:pt x="1523291" y="458367"/>
                  <a:pt x="2421537" y="1612314"/>
                  <a:pt x="2421537" y="2976058"/>
                </a:cubicBezTo>
                <a:cubicBezTo>
                  <a:pt x="2421537" y="4339802"/>
                  <a:pt x="1523291" y="5493750"/>
                  <a:pt x="286165" y="5878536"/>
                </a:cubicBezTo>
                <a:lnTo>
                  <a:pt x="0" y="59521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76CEE0-540D-4E69-8BDC-C0B2C833210C}"/>
              </a:ext>
            </a:extLst>
          </p:cNvPr>
          <p:cNvSpPr/>
          <p:nvPr userDrawn="1"/>
        </p:nvSpPr>
        <p:spPr>
          <a:xfrm>
            <a:off x="4923264" y="3986516"/>
            <a:ext cx="2389641" cy="2399947"/>
          </a:xfrm>
          <a:custGeom>
            <a:avLst/>
            <a:gdLst>
              <a:gd name="connsiteX0" fmla="*/ 0 w 2389641"/>
              <a:gd name="connsiteY0" fmla="*/ 0 h 2399947"/>
              <a:gd name="connsiteX1" fmla="*/ 2389641 w 2389641"/>
              <a:gd name="connsiteY1" fmla="*/ 0 h 2399947"/>
              <a:gd name="connsiteX2" fmla="*/ 2389641 w 2389641"/>
              <a:gd name="connsiteY2" fmla="*/ 2399947 h 2399947"/>
              <a:gd name="connsiteX3" fmla="*/ 2355861 w 2389641"/>
              <a:gd name="connsiteY3" fmla="*/ 2392916 h 2399947"/>
              <a:gd name="connsiteX4" fmla="*/ 651080 w 2389641"/>
              <a:gd name="connsiteY4" fmla="*/ 1353668 h 2399947"/>
              <a:gd name="connsiteX5" fmla="*/ 4180 w 2389641"/>
              <a:gd name="connsiteY5" fmla="*/ 21935 h 239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641" h="2399947">
                <a:moveTo>
                  <a:pt x="0" y="0"/>
                </a:moveTo>
                <a:lnTo>
                  <a:pt x="2389641" y="0"/>
                </a:lnTo>
                <a:lnTo>
                  <a:pt x="2389641" y="2399947"/>
                </a:lnTo>
                <a:lnTo>
                  <a:pt x="2355861" y="2392916"/>
                </a:lnTo>
                <a:cubicBezTo>
                  <a:pt x="2139676" y="2345534"/>
                  <a:pt x="1261124" y="2112688"/>
                  <a:pt x="651080" y="1353668"/>
                </a:cubicBezTo>
                <a:cubicBezTo>
                  <a:pt x="179067" y="766281"/>
                  <a:pt x="35645" y="178891"/>
                  <a:pt x="4180" y="21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FB9329-5CFA-4B5F-93D3-16D41B7D7D52}"/>
              </a:ext>
            </a:extLst>
          </p:cNvPr>
          <p:cNvSpPr/>
          <p:nvPr userDrawn="1"/>
        </p:nvSpPr>
        <p:spPr>
          <a:xfrm>
            <a:off x="7288224" y="5188267"/>
            <a:ext cx="1221618" cy="1250541"/>
          </a:xfrm>
          <a:custGeom>
            <a:avLst/>
            <a:gdLst>
              <a:gd name="connsiteX0" fmla="*/ 0 w 1221618"/>
              <a:gd name="connsiteY0" fmla="*/ 0 h 1250541"/>
              <a:gd name="connsiteX1" fmla="*/ 1221618 w 1221618"/>
              <a:gd name="connsiteY1" fmla="*/ 0 h 1250541"/>
              <a:gd name="connsiteX2" fmla="*/ 1221618 w 1221618"/>
              <a:gd name="connsiteY2" fmla="*/ 1187475 h 1250541"/>
              <a:gd name="connsiteX3" fmla="*/ 1209592 w 1221618"/>
              <a:gd name="connsiteY3" fmla="*/ 1189947 h 1250541"/>
              <a:gd name="connsiteX4" fmla="*/ 615527 w 1221618"/>
              <a:gd name="connsiteY4" fmla="*/ 1250541 h 1250541"/>
              <a:gd name="connsiteX5" fmla="*/ 0 w 1221618"/>
              <a:gd name="connsiteY5" fmla="*/ 1195294 h 125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18" h="1250541">
                <a:moveTo>
                  <a:pt x="0" y="0"/>
                </a:moveTo>
                <a:lnTo>
                  <a:pt x="1221618" y="0"/>
                </a:lnTo>
                <a:lnTo>
                  <a:pt x="1221618" y="1187475"/>
                </a:lnTo>
                <a:lnTo>
                  <a:pt x="1209592" y="1189947"/>
                </a:lnTo>
                <a:cubicBezTo>
                  <a:pt x="1116341" y="1208453"/>
                  <a:pt x="876452" y="1250541"/>
                  <a:pt x="615527" y="1250541"/>
                </a:cubicBezTo>
                <a:cubicBezTo>
                  <a:pt x="332413" y="1250541"/>
                  <a:pt x="57648" y="1205317"/>
                  <a:pt x="0" y="11952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650A837-4C8A-4181-9D23-2BF8AE28D468}"/>
              </a:ext>
            </a:extLst>
          </p:cNvPr>
          <p:cNvSpPr/>
          <p:nvPr userDrawn="1"/>
        </p:nvSpPr>
        <p:spPr>
          <a:xfrm>
            <a:off x="7288224" y="3987219"/>
            <a:ext cx="1221619" cy="1206037"/>
          </a:xfrm>
          <a:custGeom>
            <a:avLst/>
            <a:gdLst>
              <a:gd name="connsiteX0" fmla="*/ 0 w 1221619"/>
              <a:gd name="connsiteY0" fmla="*/ 0 h 1206037"/>
              <a:gd name="connsiteX1" fmla="*/ 1221619 w 1221619"/>
              <a:gd name="connsiteY1" fmla="*/ 0 h 1206037"/>
              <a:gd name="connsiteX2" fmla="*/ 1221619 w 1221619"/>
              <a:gd name="connsiteY2" fmla="*/ 1206037 h 1206037"/>
              <a:gd name="connsiteX3" fmla="*/ 0 w 1221619"/>
              <a:gd name="connsiteY3" fmla="*/ 1206037 h 120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619" h="1206037">
                <a:moveTo>
                  <a:pt x="0" y="0"/>
                </a:moveTo>
                <a:lnTo>
                  <a:pt x="1221619" y="0"/>
                </a:lnTo>
                <a:lnTo>
                  <a:pt x="1221619" y="1206037"/>
                </a:lnTo>
                <a:lnTo>
                  <a:pt x="0" y="1206037"/>
                </a:lnTo>
                <a:close/>
              </a:path>
            </a:pathLst>
          </a:cu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F1A501EE-E0A8-4DA8-BBDC-5674570D364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4871163" y="392421"/>
            <a:ext cx="3641855" cy="3594106"/>
          </a:xfrm>
          <a:custGeom>
            <a:avLst/>
            <a:gdLst>
              <a:gd name="connsiteX0" fmla="*/ 2870276 w 3437021"/>
              <a:gd name="connsiteY0" fmla="*/ 7 h 3394979"/>
              <a:gd name="connsiteX1" fmla="*/ 3429147 w 3437021"/>
              <a:gd name="connsiteY1" fmla="*/ 52193 h 3394979"/>
              <a:gd name="connsiteX2" fmla="*/ 3437021 w 3437021"/>
              <a:gd name="connsiteY2" fmla="*/ 53923 h 3394979"/>
              <a:gd name="connsiteX3" fmla="*/ 3437021 w 3437021"/>
              <a:gd name="connsiteY3" fmla="*/ 3394979 h 3394979"/>
              <a:gd name="connsiteX4" fmla="*/ 46548 w 3437021"/>
              <a:gd name="connsiteY4" fmla="*/ 3394979 h 3394979"/>
              <a:gd name="connsiteX5" fmla="*/ 40083 w 3437021"/>
              <a:gd name="connsiteY5" fmla="*/ 3362294 h 3394979"/>
              <a:gd name="connsiteX6" fmla="*/ 714251 w 3437021"/>
              <a:gd name="connsiteY6" fmla="*/ 963965 h 3394979"/>
              <a:gd name="connsiteX7" fmla="*/ 2527495 w 3437021"/>
              <a:gd name="connsiteY7" fmla="*/ 19847 h 3394979"/>
              <a:gd name="connsiteX8" fmla="*/ 2870276 w 3437021"/>
              <a:gd name="connsiteY8" fmla="*/ 7 h 33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7021" h="3394979">
                <a:moveTo>
                  <a:pt x="2870276" y="7"/>
                </a:moveTo>
                <a:cubicBezTo>
                  <a:pt x="3145925" y="-549"/>
                  <a:pt x="3350762" y="35787"/>
                  <a:pt x="3429147" y="52193"/>
                </a:cubicBezTo>
                <a:lnTo>
                  <a:pt x="3437021" y="53923"/>
                </a:lnTo>
                <a:lnTo>
                  <a:pt x="3437021" y="3394979"/>
                </a:lnTo>
                <a:lnTo>
                  <a:pt x="46548" y="3394979"/>
                </a:lnTo>
                <a:lnTo>
                  <a:pt x="40083" y="3362294"/>
                </a:lnTo>
                <a:cubicBezTo>
                  <a:pt x="-4627" y="3119390"/>
                  <a:pt x="-162537" y="1947142"/>
                  <a:pt x="714251" y="963965"/>
                </a:cubicBezTo>
                <a:cubicBezTo>
                  <a:pt x="1318666" y="286034"/>
                  <a:pt x="2033847" y="76341"/>
                  <a:pt x="2527495" y="19847"/>
                </a:cubicBezTo>
                <a:cubicBezTo>
                  <a:pt x="2649981" y="5786"/>
                  <a:pt x="2765267" y="219"/>
                  <a:pt x="2870276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36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image </a:t>
            </a:r>
            <a:br>
              <a:rPr lang="en-GB" dirty="0"/>
            </a:br>
            <a:r>
              <a:rPr lang="en-GB" dirty="0"/>
              <a:t>via Templafy, Images</a:t>
            </a:r>
          </a:p>
        </p:txBody>
      </p:sp>
    </p:spTree>
    <p:extLst>
      <p:ext uri="{BB962C8B-B14F-4D97-AF65-F5344CB8AC3E}">
        <p14:creationId xmlns:p14="http://schemas.microsoft.com/office/powerpoint/2010/main" val="6714571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SBC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775"/>
            <a:ext cx="3374165" cy="1255728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6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2607" y="1412775"/>
            <a:ext cx="3374165" cy="1255728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6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195614" y="1412775"/>
            <a:ext cx="3374165" cy="1255728"/>
          </a:xfrm>
        </p:spPr>
        <p:txBody>
          <a:bodyPr>
            <a:spAutoFit/>
          </a:bodyPr>
          <a:lstStyle>
            <a:lvl1pPr>
              <a:buClr>
                <a:schemeClr val="bg2"/>
              </a:buClr>
              <a:defRPr sz="1600"/>
            </a:lvl1pPr>
            <a:lvl2pPr>
              <a:buClr>
                <a:schemeClr val="bg2"/>
              </a:buClr>
              <a:defRPr sz="1600"/>
            </a:lvl2pPr>
            <a:lvl3pPr>
              <a:buClr>
                <a:schemeClr val="bg2"/>
              </a:buClr>
              <a:defRPr sz="1600"/>
            </a:lvl3pPr>
            <a:lvl4pPr>
              <a:buClr>
                <a:schemeClr val="bg2"/>
              </a:buClr>
              <a:defRPr sz="1600"/>
            </a:lvl4pPr>
            <a:lvl5pPr>
              <a:buClr>
                <a:schemeClr val="bg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90923" cy="9461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59102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BC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90923" cy="9461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6360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BC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095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64976C-D297-4093-9A04-09D1D7A3A0D7}"/>
              </a:ext>
            </a:extLst>
          </p:cNvPr>
          <p:cNvSpPr/>
          <p:nvPr userDrawn="1"/>
        </p:nvSpPr>
        <p:spPr>
          <a:xfrm>
            <a:off x="8631936" y="377952"/>
            <a:ext cx="3560064" cy="565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CDD21F-CD46-4CEC-ABDA-2D06D110FE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11144061 w 12192000"/>
              <a:gd name="connsiteY0" fmla="*/ 5043052 h 6858000"/>
              <a:gd name="connsiteX1" fmla="*/ 12192000 w 12192000"/>
              <a:gd name="connsiteY1" fmla="*/ 5043052 h 6858000"/>
              <a:gd name="connsiteX2" fmla="*/ 12192000 w 12192000"/>
              <a:gd name="connsiteY2" fmla="*/ 6057492 h 6858000"/>
              <a:gd name="connsiteX3" fmla="*/ 12182248 w 12192000"/>
              <a:gd name="connsiteY3" fmla="*/ 6059486 h 6858000"/>
              <a:gd name="connsiteX4" fmla="*/ 11672364 w 12192000"/>
              <a:gd name="connsiteY4" fmla="*/ 6111219 h 6858000"/>
              <a:gd name="connsiteX5" fmla="*/ 11144061 w 12192000"/>
              <a:gd name="connsiteY5" fmla="*/ 6064054 h 6858000"/>
              <a:gd name="connsiteX6" fmla="*/ 11144061 w 12192000"/>
              <a:gd name="connsiteY6" fmla="*/ 3948064 h 6858000"/>
              <a:gd name="connsiteX7" fmla="*/ 12192000 w 12192000"/>
              <a:gd name="connsiteY7" fmla="*/ 3948064 h 6858000"/>
              <a:gd name="connsiteX8" fmla="*/ 12192000 w 12192000"/>
              <a:gd name="connsiteY8" fmla="*/ 5019700 h 6858000"/>
              <a:gd name="connsiteX9" fmla="*/ 11144061 w 12192000"/>
              <a:gd name="connsiteY9" fmla="*/ 5019700 h 6858000"/>
              <a:gd name="connsiteX10" fmla="*/ 9018537 w 12192000"/>
              <a:gd name="connsiteY10" fmla="*/ 3948064 h 6858000"/>
              <a:gd name="connsiteX11" fmla="*/ 11120709 w 12192000"/>
              <a:gd name="connsiteY11" fmla="*/ 3948064 h 6858000"/>
              <a:gd name="connsiteX12" fmla="*/ 11120709 w 12192000"/>
              <a:gd name="connsiteY12" fmla="*/ 5019700 h 6858000"/>
              <a:gd name="connsiteX13" fmla="*/ 11120709 w 12192000"/>
              <a:gd name="connsiteY13" fmla="*/ 6059892 h 6858000"/>
              <a:gd name="connsiteX14" fmla="*/ 9591518 w 12192000"/>
              <a:gd name="connsiteY14" fmla="*/ 5140158 h 6858000"/>
              <a:gd name="connsiteX15" fmla="*/ 9022639 w 12192000"/>
              <a:gd name="connsiteY15" fmla="*/ 3969576 h 6858000"/>
              <a:gd name="connsiteX16" fmla="*/ 11659988 w 12192000"/>
              <a:gd name="connsiteY16" fmla="*/ 740227 h 6858000"/>
              <a:gd name="connsiteX17" fmla="*/ 12172464 w 12192000"/>
              <a:gd name="connsiteY17" fmla="*/ 786818 h 6858000"/>
              <a:gd name="connsiteX18" fmla="*/ 12192000 w 12192000"/>
              <a:gd name="connsiteY18" fmla="*/ 791020 h 6858000"/>
              <a:gd name="connsiteX19" fmla="*/ 12192000 w 12192000"/>
              <a:gd name="connsiteY19" fmla="*/ 3924019 h 6858000"/>
              <a:gd name="connsiteX20" fmla="*/ 11144061 w 12192000"/>
              <a:gd name="connsiteY20" fmla="*/ 3924019 h 6858000"/>
              <a:gd name="connsiteX21" fmla="*/ 11120940 w 12192000"/>
              <a:gd name="connsiteY21" fmla="*/ 3924019 h 6858000"/>
              <a:gd name="connsiteX22" fmla="*/ 9014017 w 12192000"/>
              <a:gd name="connsiteY22" fmla="*/ 3924019 h 6858000"/>
              <a:gd name="connsiteX23" fmla="*/ 9007590 w 12192000"/>
              <a:gd name="connsiteY23" fmla="*/ 3891337 h 6858000"/>
              <a:gd name="connsiteX24" fmla="*/ 9639378 w 12192000"/>
              <a:gd name="connsiteY24" fmla="*/ 1643643 h 6858000"/>
              <a:gd name="connsiteX25" fmla="*/ 11338735 w 12192000"/>
              <a:gd name="connsiteY25" fmla="*/ 758821 h 6858000"/>
              <a:gd name="connsiteX26" fmla="*/ 11659988 w 12192000"/>
              <a:gd name="connsiteY26" fmla="*/ 740227 h 6858000"/>
              <a:gd name="connsiteX27" fmla="*/ 0 w 12192000"/>
              <a:gd name="connsiteY27" fmla="*/ 0 h 6858000"/>
              <a:gd name="connsiteX28" fmla="*/ 12192000 w 12192000"/>
              <a:gd name="connsiteY28" fmla="*/ 0 h 6858000"/>
              <a:gd name="connsiteX29" fmla="*/ 12192000 w 12192000"/>
              <a:gd name="connsiteY29" fmla="*/ 178724 h 6858000"/>
              <a:gd name="connsiteX30" fmla="*/ 12192000 w 12192000"/>
              <a:gd name="connsiteY30" fmla="*/ 377825 h 6858000"/>
              <a:gd name="connsiteX31" fmla="*/ 12192000 w 12192000"/>
              <a:gd name="connsiteY31" fmla="*/ 767627 h 6858000"/>
              <a:gd name="connsiteX32" fmla="*/ 12153423 w 12192000"/>
              <a:gd name="connsiteY32" fmla="*/ 759796 h 6858000"/>
              <a:gd name="connsiteX33" fmla="*/ 11336885 w 12192000"/>
              <a:gd name="connsiteY33" fmla="*/ 735931 h 6858000"/>
              <a:gd name="connsiteX34" fmla="*/ 9622037 w 12192000"/>
              <a:gd name="connsiteY34" fmla="*/ 1628383 h 6858000"/>
              <a:gd name="connsiteX35" fmla="*/ 8990252 w 12192000"/>
              <a:gd name="connsiteY35" fmla="*/ 3922626 h 6858000"/>
              <a:gd name="connsiteX36" fmla="*/ 8993369 w 12192000"/>
              <a:gd name="connsiteY36" fmla="*/ 3937040 h 6858000"/>
              <a:gd name="connsiteX37" fmla="*/ 8993391 w 12192000"/>
              <a:gd name="connsiteY37" fmla="*/ 3937198 h 6858000"/>
              <a:gd name="connsiteX38" fmla="*/ 9573715 w 12192000"/>
              <a:gd name="connsiteY38" fmla="*/ 5154494 h 6858000"/>
              <a:gd name="connsiteX39" fmla="*/ 11118437 w 12192000"/>
              <a:gd name="connsiteY39" fmla="*/ 6082827 h 6858000"/>
              <a:gd name="connsiteX40" fmla="*/ 11121105 w 12192000"/>
              <a:gd name="connsiteY40" fmla="*/ 6083322 h 6858000"/>
              <a:gd name="connsiteX41" fmla="*/ 11130188 w 12192000"/>
              <a:gd name="connsiteY41" fmla="*/ 6085093 h 6858000"/>
              <a:gd name="connsiteX42" fmla="*/ 11672133 w 12192000"/>
              <a:gd name="connsiteY42" fmla="*/ 6134341 h 6858000"/>
              <a:gd name="connsiteX43" fmla="*/ 12175860 w 12192000"/>
              <a:gd name="connsiteY43" fmla="*/ 6084205 h 6858000"/>
              <a:gd name="connsiteX44" fmla="*/ 12192000 w 12192000"/>
              <a:gd name="connsiteY44" fmla="*/ 6080954 h 6858000"/>
              <a:gd name="connsiteX45" fmla="*/ 12192000 w 12192000"/>
              <a:gd name="connsiteY45" fmla="*/ 6304887 h 6858000"/>
              <a:gd name="connsiteX46" fmla="*/ 12192000 w 12192000"/>
              <a:gd name="connsiteY46" fmla="*/ 6477924 h 6858000"/>
              <a:gd name="connsiteX47" fmla="*/ 12192000 w 12192000"/>
              <a:gd name="connsiteY47" fmla="*/ 6858000 h 6858000"/>
              <a:gd name="connsiteX48" fmla="*/ 0 w 12192000"/>
              <a:gd name="connsiteY48" fmla="*/ 6858000 h 6858000"/>
              <a:gd name="connsiteX49" fmla="*/ 0 w 12192000"/>
              <a:gd name="connsiteY49" fmla="*/ 6477924 h 6858000"/>
              <a:gd name="connsiteX50" fmla="*/ 0 w 12192000"/>
              <a:gd name="connsiteY50" fmla="*/ 6304887 h 6858000"/>
              <a:gd name="connsiteX51" fmla="*/ 0 w 12192000"/>
              <a:gd name="connsiteY51" fmla="*/ 377825 h 6858000"/>
              <a:gd name="connsiteX52" fmla="*/ 0 w 12192000"/>
              <a:gd name="connsiteY52" fmla="*/ 1787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6858000">
                <a:moveTo>
                  <a:pt x="11144061" y="5043052"/>
                </a:moveTo>
                <a:lnTo>
                  <a:pt x="12192000" y="5043052"/>
                </a:lnTo>
                <a:lnTo>
                  <a:pt x="12192000" y="6057492"/>
                </a:lnTo>
                <a:lnTo>
                  <a:pt x="12182248" y="6059486"/>
                </a:lnTo>
                <a:cubicBezTo>
                  <a:pt x="12102211" y="6075285"/>
                  <a:pt x="11896316" y="6111219"/>
                  <a:pt x="11672364" y="6111219"/>
                </a:cubicBezTo>
                <a:cubicBezTo>
                  <a:pt x="11429368" y="6111219"/>
                  <a:pt x="11193538" y="6072609"/>
                  <a:pt x="11144061" y="6064054"/>
                </a:cubicBezTo>
                <a:close/>
                <a:moveTo>
                  <a:pt x="11144061" y="3948064"/>
                </a:moveTo>
                <a:lnTo>
                  <a:pt x="12192000" y="3948064"/>
                </a:lnTo>
                <a:lnTo>
                  <a:pt x="12192000" y="5019700"/>
                </a:lnTo>
                <a:lnTo>
                  <a:pt x="11144061" y="5019700"/>
                </a:lnTo>
                <a:close/>
                <a:moveTo>
                  <a:pt x="9018537" y="3948064"/>
                </a:moveTo>
                <a:lnTo>
                  <a:pt x="11120709" y="3948064"/>
                </a:lnTo>
                <a:lnTo>
                  <a:pt x="11120709" y="5019700"/>
                </a:lnTo>
                <a:lnTo>
                  <a:pt x="11120709" y="6059892"/>
                </a:lnTo>
                <a:cubicBezTo>
                  <a:pt x="11004644" y="6037235"/>
                  <a:pt x="10163751" y="5851808"/>
                  <a:pt x="9591518" y="5140158"/>
                </a:cubicBezTo>
                <a:cubicBezTo>
                  <a:pt x="9176433" y="4623848"/>
                  <a:pt x="9050309" y="4107538"/>
                  <a:pt x="9022639" y="3969576"/>
                </a:cubicBezTo>
                <a:close/>
                <a:moveTo>
                  <a:pt x="11659988" y="740227"/>
                </a:moveTo>
                <a:cubicBezTo>
                  <a:pt x="11906023" y="739731"/>
                  <a:pt x="12091863" y="770595"/>
                  <a:pt x="12172464" y="786818"/>
                </a:cubicBezTo>
                <a:lnTo>
                  <a:pt x="12192000" y="791020"/>
                </a:lnTo>
                <a:lnTo>
                  <a:pt x="12192000" y="3924019"/>
                </a:lnTo>
                <a:lnTo>
                  <a:pt x="11144061" y="3924019"/>
                </a:lnTo>
                <a:lnTo>
                  <a:pt x="11120940" y="3924019"/>
                </a:lnTo>
                <a:lnTo>
                  <a:pt x="9014017" y="3924019"/>
                </a:lnTo>
                <a:lnTo>
                  <a:pt x="9007590" y="3891337"/>
                </a:lnTo>
                <a:cubicBezTo>
                  <a:pt x="8965852" y="3663689"/>
                  <a:pt x="8817661" y="2565068"/>
                  <a:pt x="9639378" y="1643643"/>
                </a:cubicBezTo>
                <a:cubicBezTo>
                  <a:pt x="10205830" y="1008291"/>
                  <a:pt x="10876093" y="811767"/>
                  <a:pt x="11338735" y="758821"/>
                </a:cubicBezTo>
                <a:cubicBezTo>
                  <a:pt x="11453529" y="745643"/>
                  <a:pt x="11561574" y="740426"/>
                  <a:pt x="11659988" y="74022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78724"/>
                </a:lnTo>
                <a:lnTo>
                  <a:pt x="12192000" y="377825"/>
                </a:lnTo>
                <a:lnTo>
                  <a:pt x="12192000" y="767627"/>
                </a:lnTo>
                <a:lnTo>
                  <a:pt x="12153423" y="759796"/>
                </a:lnTo>
                <a:cubicBezTo>
                  <a:pt x="12022481" y="735324"/>
                  <a:pt x="11716294" y="692581"/>
                  <a:pt x="11336885" y="735931"/>
                </a:cubicBezTo>
                <a:cubicBezTo>
                  <a:pt x="10870083" y="789109"/>
                  <a:pt x="10193808" y="987252"/>
                  <a:pt x="9622037" y="1628383"/>
                </a:cubicBezTo>
                <a:cubicBezTo>
                  <a:pt x="8755018" y="2600745"/>
                  <a:pt x="8958903" y="3769812"/>
                  <a:pt x="8990252" y="3922626"/>
                </a:cubicBezTo>
                <a:lnTo>
                  <a:pt x="8993369" y="3937040"/>
                </a:lnTo>
                <a:lnTo>
                  <a:pt x="8993391" y="3937198"/>
                </a:lnTo>
                <a:cubicBezTo>
                  <a:pt x="8994315" y="3943209"/>
                  <a:pt x="9087029" y="4549198"/>
                  <a:pt x="9573715" y="5154494"/>
                </a:cubicBezTo>
                <a:cubicBezTo>
                  <a:pt x="10153534" y="5875637"/>
                  <a:pt x="11006464" y="6061125"/>
                  <a:pt x="11118437" y="6082827"/>
                </a:cubicBezTo>
                <a:lnTo>
                  <a:pt x="11121105" y="6083322"/>
                </a:lnTo>
                <a:lnTo>
                  <a:pt x="11130188" y="6085093"/>
                </a:lnTo>
                <a:cubicBezTo>
                  <a:pt x="11132963" y="6085557"/>
                  <a:pt x="11397924" y="6134341"/>
                  <a:pt x="11672133" y="6134341"/>
                </a:cubicBezTo>
                <a:cubicBezTo>
                  <a:pt x="11888715" y="6134341"/>
                  <a:pt x="12088519" y="6101047"/>
                  <a:pt x="12175860" y="6084205"/>
                </a:cubicBezTo>
                <a:lnTo>
                  <a:pt x="12192000" y="6080954"/>
                </a:lnTo>
                <a:lnTo>
                  <a:pt x="12192000" y="6304887"/>
                </a:lnTo>
                <a:lnTo>
                  <a:pt x="12192000" y="647792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477924"/>
                </a:lnTo>
                <a:lnTo>
                  <a:pt x="0" y="6304887"/>
                </a:lnTo>
                <a:lnTo>
                  <a:pt x="0" y="377825"/>
                </a:lnTo>
                <a:lnTo>
                  <a:pt x="0" y="17872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A1FAC4C-2447-47DA-AAB4-9EAC400B8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1798638"/>
            <a:ext cx="5064639" cy="1711325"/>
          </a:xfrm>
        </p:spPr>
        <p:txBody>
          <a:bodyPr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D4C049C0-F16D-4818-98DF-4F6E243A0823}" type="datetime6">
              <a:rPr lang="en-GB"/>
              <a:t>February 26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23AA811B-2EBD-4900-905E-5BE20644961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3457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124746"/>
            <a:ext cx="5384800" cy="5001420"/>
          </a:xfrm>
          <a:prstGeom prst="rect">
            <a:avLst/>
          </a:prstGeom>
        </p:spPr>
        <p:txBody>
          <a:bodyPr/>
          <a:lstStyle>
            <a:lvl5pPr marL="2577472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7938169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4"/>
            <a:ext cx="12192000" cy="68397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10400" y="1214426"/>
            <a:ext cx="10771200" cy="47863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buClr>
                <a:srgbClr val="5E8AB4"/>
              </a:buClr>
              <a:buFont typeface="Wingdings" pitchFamily="2" charset="2"/>
              <a:buChar char="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5E8AB4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5E8AB4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5E8AB4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5E8AB4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0400" y="230400"/>
            <a:ext cx="10771200" cy="846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E8A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13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5D23D2-88AF-4F2B-901E-9561B97DBBB3}"/>
              </a:ext>
            </a:extLst>
          </p:cNvPr>
          <p:cNvSpPr/>
          <p:nvPr userDrawn="1"/>
        </p:nvSpPr>
        <p:spPr>
          <a:xfrm>
            <a:off x="0" y="-12192"/>
            <a:ext cx="12192000" cy="6870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8" y="2207920"/>
            <a:ext cx="4204303" cy="1640181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8" y="4100219"/>
            <a:ext cx="4204303" cy="15113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0800000" flipH="1" flipV="1">
            <a:off x="358776" y="5749339"/>
            <a:ext cx="4204301" cy="432000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9660E5A-7A4C-44C2-B5EE-E71814493548}" type="datetime6">
              <a:rPr lang="en-GB" smtClean="0"/>
              <a:t>February 26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7AF373-10DB-41A4-A308-A75F7F7C9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6" y="374649"/>
            <a:ext cx="1959149" cy="1517651"/>
          </a:xfrm>
          <a:prstGeom prst="rect">
            <a:avLst/>
          </a:prstGeom>
        </p:spPr>
      </p:pic>
      <p:pic>
        <p:nvPicPr>
          <p:cNvPr id="1007952705" name="image" descr="{&quot;templafy&quot;:{&quot;id&quot;:&quot;287db60a-2c53-471c-ba10-ad0b93c0cf47&quot;}}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489" y="-12192"/>
            <a:ext cx="972000" cy="1173405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3F678-BB57-46F5-83B3-29757CF5EF63}"/>
              </a:ext>
            </a:extLst>
          </p:cNvPr>
          <p:cNvSpPr/>
          <p:nvPr userDrawn="1"/>
        </p:nvSpPr>
        <p:spPr>
          <a:xfrm>
            <a:off x="8509844" y="446088"/>
            <a:ext cx="2412912" cy="5930917"/>
          </a:xfrm>
          <a:custGeom>
            <a:avLst/>
            <a:gdLst>
              <a:gd name="connsiteX0" fmla="*/ 0 w 2421537"/>
              <a:gd name="connsiteY0" fmla="*/ 0 h 5952116"/>
              <a:gd name="connsiteX1" fmla="*/ 286165 w 2421537"/>
              <a:gd name="connsiteY1" fmla="*/ 73580 h 5952116"/>
              <a:gd name="connsiteX2" fmla="*/ 2421537 w 2421537"/>
              <a:gd name="connsiteY2" fmla="*/ 2976058 h 5952116"/>
              <a:gd name="connsiteX3" fmla="*/ 286165 w 2421537"/>
              <a:gd name="connsiteY3" fmla="*/ 5878536 h 5952116"/>
              <a:gd name="connsiteX4" fmla="*/ 0 w 2421537"/>
              <a:gd name="connsiteY4" fmla="*/ 5952116 h 595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537" h="5952116">
                <a:moveTo>
                  <a:pt x="0" y="0"/>
                </a:moveTo>
                <a:lnTo>
                  <a:pt x="286165" y="73580"/>
                </a:lnTo>
                <a:cubicBezTo>
                  <a:pt x="1523291" y="458367"/>
                  <a:pt x="2421537" y="1612314"/>
                  <a:pt x="2421537" y="2976058"/>
                </a:cubicBezTo>
                <a:cubicBezTo>
                  <a:pt x="2421537" y="4339802"/>
                  <a:pt x="1523291" y="5493750"/>
                  <a:pt x="286165" y="5878536"/>
                </a:cubicBezTo>
                <a:lnTo>
                  <a:pt x="0" y="59521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76CEE0-540D-4E69-8BDC-C0B2C833210C}"/>
              </a:ext>
            </a:extLst>
          </p:cNvPr>
          <p:cNvSpPr/>
          <p:nvPr userDrawn="1"/>
        </p:nvSpPr>
        <p:spPr>
          <a:xfrm>
            <a:off x="4923265" y="3986517"/>
            <a:ext cx="2389641" cy="2399947"/>
          </a:xfrm>
          <a:custGeom>
            <a:avLst/>
            <a:gdLst>
              <a:gd name="connsiteX0" fmla="*/ 0 w 2389641"/>
              <a:gd name="connsiteY0" fmla="*/ 0 h 2399947"/>
              <a:gd name="connsiteX1" fmla="*/ 2389641 w 2389641"/>
              <a:gd name="connsiteY1" fmla="*/ 0 h 2399947"/>
              <a:gd name="connsiteX2" fmla="*/ 2389641 w 2389641"/>
              <a:gd name="connsiteY2" fmla="*/ 2399947 h 2399947"/>
              <a:gd name="connsiteX3" fmla="*/ 2355861 w 2389641"/>
              <a:gd name="connsiteY3" fmla="*/ 2392916 h 2399947"/>
              <a:gd name="connsiteX4" fmla="*/ 651080 w 2389641"/>
              <a:gd name="connsiteY4" fmla="*/ 1353668 h 2399947"/>
              <a:gd name="connsiteX5" fmla="*/ 4180 w 2389641"/>
              <a:gd name="connsiteY5" fmla="*/ 21935 h 239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641" h="2399947">
                <a:moveTo>
                  <a:pt x="0" y="0"/>
                </a:moveTo>
                <a:lnTo>
                  <a:pt x="2389641" y="0"/>
                </a:lnTo>
                <a:lnTo>
                  <a:pt x="2389641" y="2399947"/>
                </a:lnTo>
                <a:lnTo>
                  <a:pt x="2355861" y="2392916"/>
                </a:lnTo>
                <a:cubicBezTo>
                  <a:pt x="2139676" y="2345534"/>
                  <a:pt x="1261124" y="2112688"/>
                  <a:pt x="651080" y="1353668"/>
                </a:cubicBezTo>
                <a:cubicBezTo>
                  <a:pt x="179067" y="766281"/>
                  <a:pt x="35645" y="178891"/>
                  <a:pt x="4180" y="21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FB9329-5CFA-4B5F-93D3-16D41B7D7D52}"/>
              </a:ext>
            </a:extLst>
          </p:cNvPr>
          <p:cNvSpPr/>
          <p:nvPr userDrawn="1"/>
        </p:nvSpPr>
        <p:spPr>
          <a:xfrm>
            <a:off x="7288224" y="5188268"/>
            <a:ext cx="1221619" cy="1250541"/>
          </a:xfrm>
          <a:custGeom>
            <a:avLst/>
            <a:gdLst>
              <a:gd name="connsiteX0" fmla="*/ 0 w 1221618"/>
              <a:gd name="connsiteY0" fmla="*/ 0 h 1250541"/>
              <a:gd name="connsiteX1" fmla="*/ 1221618 w 1221618"/>
              <a:gd name="connsiteY1" fmla="*/ 0 h 1250541"/>
              <a:gd name="connsiteX2" fmla="*/ 1221618 w 1221618"/>
              <a:gd name="connsiteY2" fmla="*/ 1187475 h 1250541"/>
              <a:gd name="connsiteX3" fmla="*/ 1209592 w 1221618"/>
              <a:gd name="connsiteY3" fmla="*/ 1189947 h 1250541"/>
              <a:gd name="connsiteX4" fmla="*/ 615527 w 1221618"/>
              <a:gd name="connsiteY4" fmla="*/ 1250541 h 1250541"/>
              <a:gd name="connsiteX5" fmla="*/ 0 w 1221618"/>
              <a:gd name="connsiteY5" fmla="*/ 1195294 h 125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18" h="1250541">
                <a:moveTo>
                  <a:pt x="0" y="0"/>
                </a:moveTo>
                <a:lnTo>
                  <a:pt x="1221618" y="0"/>
                </a:lnTo>
                <a:lnTo>
                  <a:pt x="1221618" y="1187475"/>
                </a:lnTo>
                <a:lnTo>
                  <a:pt x="1209592" y="1189947"/>
                </a:lnTo>
                <a:cubicBezTo>
                  <a:pt x="1116341" y="1208453"/>
                  <a:pt x="876452" y="1250541"/>
                  <a:pt x="615527" y="1250541"/>
                </a:cubicBezTo>
                <a:cubicBezTo>
                  <a:pt x="332413" y="1250541"/>
                  <a:pt x="57648" y="1205317"/>
                  <a:pt x="0" y="11952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650A837-4C8A-4181-9D23-2BF8AE28D468}"/>
              </a:ext>
            </a:extLst>
          </p:cNvPr>
          <p:cNvSpPr/>
          <p:nvPr userDrawn="1"/>
        </p:nvSpPr>
        <p:spPr>
          <a:xfrm>
            <a:off x="7288225" y="3987220"/>
            <a:ext cx="1221619" cy="1206037"/>
          </a:xfrm>
          <a:custGeom>
            <a:avLst/>
            <a:gdLst>
              <a:gd name="connsiteX0" fmla="*/ 0 w 1221619"/>
              <a:gd name="connsiteY0" fmla="*/ 0 h 1206037"/>
              <a:gd name="connsiteX1" fmla="*/ 1221619 w 1221619"/>
              <a:gd name="connsiteY1" fmla="*/ 0 h 1206037"/>
              <a:gd name="connsiteX2" fmla="*/ 1221619 w 1221619"/>
              <a:gd name="connsiteY2" fmla="*/ 1206037 h 1206037"/>
              <a:gd name="connsiteX3" fmla="*/ 0 w 1221619"/>
              <a:gd name="connsiteY3" fmla="*/ 1206037 h 120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619" h="1206037">
                <a:moveTo>
                  <a:pt x="0" y="0"/>
                </a:moveTo>
                <a:lnTo>
                  <a:pt x="1221619" y="0"/>
                </a:lnTo>
                <a:lnTo>
                  <a:pt x="1221619" y="1206037"/>
                </a:lnTo>
                <a:lnTo>
                  <a:pt x="0" y="1206037"/>
                </a:lnTo>
                <a:close/>
              </a:path>
            </a:pathLst>
          </a:cu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F1A501EE-E0A8-4DA8-BBDC-5674570D364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4871165" y="392421"/>
            <a:ext cx="3641855" cy="3594107"/>
          </a:xfrm>
          <a:custGeom>
            <a:avLst/>
            <a:gdLst>
              <a:gd name="connsiteX0" fmla="*/ 2870276 w 3437021"/>
              <a:gd name="connsiteY0" fmla="*/ 7 h 3394979"/>
              <a:gd name="connsiteX1" fmla="*/ 3429147 w 3437021"/>
              <a:gd name="connsiteY1" fmla="*/ 52193 h 3394979"/>
              <a:gd name="connsiteX2" fmla="*/ 3437021 w 3437021"/>
              <a:gd name="connsiteY2" fmla="*/ 53923 h 3394979"/>
              <a:gd name="connsiteX3" fmla="*/ 3437021 w 3437021"/>
              <a:gd name="connsiteY3" fmla="*/ 3394979 h 3394979"/>
              <a:gd name="connsiteX4" fmla="*/ 46548 w 3437021"/>
              <a:gd name="connsiteY4" fmla="*/ 3394979 h 3394979"/>
              <a:gd name="connsiteX5" fmla="*/ 40083 w 3437021"/>
              <a:gd name="connsiteY5" fmla="*/ 3362294 h 3394979"/>
              <a:gd name="connsiteX6" fmla="*/ 714251 w 3437021"/>
              <a:gd name="connsiteY6" fmla="*/ 963965 h 3394979"/>
              <a:gd name="connsiteX7" fmla="*/ 2527495 w 3437021"/>
              <a:gd name="connsiteY7" fmla="*/ 19847 h 3394979"/>
              <a:gd name="connsiteX8" fmla="*/ 2870276 w 3437021"/>
              <a:gd name="connsiteY8" fmla="*/ 7 h 33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7021" h="3394979">
                <a:moveTo>
                  <a:pt x="2870276" y="7"/>
                </a:moveTo>
                <a:cubicBezTo>
                  <a:pt x="3145925" y="-549"/>
                  <a:pt x="3350762" y="35787"/>
                  <a:pt x="3429147" y="52193"/>
                </a:cubicBezTo>
                <a:lnTo>
                  <a:pt x="3437021" y="53923"/>
                </a:lnTo>
                <a:lnTo>
                  <a:pt x="3437021" y="3394979"/>
                </a:lnTo>
                <a:lnTo>
                  <a:pt x="46548" y="3394979"/>
                </a:lnTo>
                <a:lnTo>
                  <a:pt x="40083" y="3362294"/>
                </a:lnTo>
                <a:cubicBezTo>
                  <a:pt x="-4627" y="3119390"/>
                  <a:pt x="-162537" y="1947142"/>
                  <a:pt x="714251" y="963965"/>
                </a:cubicBezTo>
                <a:cubicBezTo>
                  <a:pt x="1318666" y="286034"/>
                  <a:pt x="2033847" y="76341"/>
                  <a:pt x="2527495" y="19847"/>
                </a:cubicBezTo>
                <a:cubicBezTo>
                  <a:pt x="2649981" y="5786"/>
                  <a:pt x="2765267" y="219"/>
                  <a:pt x="2870276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36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image </a:t>
            </a:r>
            <a:br>
              <a:rPr lang="en-GB" dirty="0"/>
            </a:br>
            <a:r>
              <a:rPr lang="en-GB" dirty="0"/>
              <a:t>via Templafy, Images</a:t>
            </a:r>
          </a:p>
        </p:txBody>
      </p:sp>
    </p:spTree>
    <p:extLst>
      <p:ext uri="{BB962C8B-B14F-4D97-AF65-F5344CB8AC3E}">
        <p14:creationId xmlns:p14="http://schemas.microsoft.com/office/powerpoint/2010/main" val="346724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2" y="1916832"/>
            <a:ext cx="4829221" cy="1368152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04D8C9-79CD-47CE-8B7D-EAB98B2D60B4}" type="datetime1">
              <a:rPr lang="nl-BE" smtClean="0"/>
              <a:pPr/>
              <a:t>5/02/2026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548AF6AD-5F1F-4DA1-820E-B9DDDDEBA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3429000"/>
            <a:ext cx="4828800" cy="576064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</a:t>
            </a:r>
          </a:p>
          <a:p>
            <a:r>
              <a:rPr lang="en-US" dirty="0"/>
              <a:t>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146620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388" indent="-179388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5616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0188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4760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19080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  <a:lvl6pPr indent="-180000">
              <a:defRPr/>
            </a:lvl6pPr>
            <a:lvl7pPr indent="-180000">
              <a:defRPr/>
            </a:lvl7pPr>
            <a:lvl8pPr indent="-180000">
              <a:defRPr/>
            </a:lvl8pPr>
            <a:lvl9pPr indent="-180000">
              <a:defRPr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D8C9-79CD-47CE-8B7D-EAB98B2D60B4}" type="datetime1">
              <a:rPr lang="nl-BE" smtClean="0"/>
              <a:pPr/>
              <a:t>5/02/2026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48AF6AD-5F1F-4DA1-820E-B9DDDDEBA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br>
              <a:rPr lang="nb-NO" dirty="0"/>
            </a:b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8441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BC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9806880" cy="77809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br>
              <a:rPr lang="nb-NO" dirty="0"/>
            </a:b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D8C9-79CD-47CE-8B7D-EAB98B2D60B4}" type="datetime1">
              <a:rPr lang="nl-BE" smtClean="0"/>
              <a:pPr/>
              <a:t>5/02/2026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48AF6AD-5F1F-4DA1-820E-B9DDDDEBA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07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br>
              <a:rPr lang="nb-NO" dirty="0"/>
            </a:b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24745"/>
            <a:ext cx="5384800" cy="5001419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400">
                <a:latin typeface="+mn-lt"/>
              </a:defRPr>
            </a:lvl1pPr>
            <a:lvl2pPr>
              <a:buClr>
                <a:schemeClr val="bg2"/>
              </a:buClr>
              <a:defRPr sz="14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  <a:lvl6pPr>
              <a:buClr>
                <a:schemeClr val="bg2"/>
              </a:buClr>
              <a:defRPr sz="1400"/>
            </a:lvl6pPr>
            <a:lvl7pPr>
              <a:buClr>
                <a:schemeClr val="bg2"/>
              </a:buClr>
              <a:defRPr sz="1400"/>
            </a:lvl7pPr>
            <a:lvl8pPr>
              <a:buClr>
                <a:schemeClr val="bg2"/>
              </a:buClr>
              <a:defRPr sz="1400"/>
            </a:lvl8pPr>
            <a:lvl9pPr>
              <a:buClr>
                <a:schemeClr val="bg2"/>
              </a:buCl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24745"/>
            <a:ext cx="5384800" cy="5001419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400"/>
            </a:lvl1pPr>
            <a:lvl2pPr>
              <a:buClr>
                <a:schemeClr val="bg2"/>
              </a:buClr>
              <a:defRPr sz="14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  <a:lvl6pPr>
              <a:buClr>
                <a:schemeClr val="bg2"/>
              </a:buClr>
              <a:defRPr sz="1400"/>
            </a:lvl6pPr>
            <a:lvl7pPr>
              <a:buClr>
                <a:schemeClr val="bg2"/>
              </a:buClr>
              <a:defRPr sz="1400"/>
            </a:lvl7pPr>
            <a:lvl8pPr>
              <a:buClr>
                <a:schemeClr val="bg2"/>
              </a:buClr>
              <a:defRPr sz="1400"/>
            </a:lvl8pPr>
            <a:lvl9pPr>
              <a:buClr>
                <a:schemeClr val="bg2"/>
              </a:buCl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D8C9-79CD-47CE-8B7D-EAB98B2D60B4}" type="datetime1">
              <a:rPr lang="nl-BE" smtClean="0"/>
              <a:pPr/>
              <a:t>5/02/2026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48AF6AD-5F1F-4DA1-820E-B9DDDDEBA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1497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BC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9806880" cy="77809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br>
              <a:rPr lang="nb-NO" dirty="0"/>
            </a:b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24745"/>
            <a:ext cx="5384800" cy="5001419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400"/>
            </a:lvl1pPr>
            <a:lvl2pPr>
              <a:buClr>
                <a:schemeClr val="bg2"/>
              </a:buClr>
              <a:defRPr sz="14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  <a:lvl6pPr>
              <a:buClr>
                <a:schemeClr val="bg2"/>
              </a:buClr>
              <a:defRPr sz="1400"/>
            </a:lvl6pPr>
            <a:lvl7pPr>
              <a:buClr>
                <a:schemeClr val="bg2"/>
              </a:buClr>
              <a:defRPr sz="1400"/>
            </a:lvl7pPr>
            <a:lvl8pPr>
              <a:buClr>
                <a:schemeClr val="bg2"/>
              </a:buClr>
              <a:defRPr sz="1400"/>
            </a:lvl8pPr>
            <a:lvl9pPr>
              <a:buClr>
                <a:schemeClr val="bg2"/>
              </a:buCl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24745"/>
            <a:ext cx="5384800" cy="5001419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 sz="1400"/>
            </a:lvl1pPr>
            <a:lvl2pPr>
              <a:buClr>
                <a:schemeClr val="bg2"/>
              </a:buClr>
              <a:defRPr sz="14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  <a:lvl6pPr>
              <a:buClr>
                <a:schemeClr val="bg2"/>
              </a:buClr>
              <a:defRPr sz="1400"/>
            </a:lvl6pPr>
            <a:lvl7pPr>
              <a:buClr>
                <a:schemeClr val="bg2"/>
              </a:buClr>
              <a:defRPr sz="1400"/>
            </a:lvl7pPr>
            <a:lvl8pPr>
              <a:buClr>
                <a:schemeClr val="bg2"/>
              </a:buClr>
              <a:defRPr sz="1400"/>
            </a:lvl8pPr>
            <a:lvl9pPr>
              <a:buClr>
                <a:schemeClr val="bg2"/>
              </a:buCl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D8C9-79CD-47CE-8B7D-EAB98B2D60B4}" type="datetime1">
              <a:rPr lang="nl-BE" smtClean="0"/>
              <a:pPr/>
              <a:t>5/02/2026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48AF6AD-5F1F-4DA1-820E-B9DDDDEBA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69558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br>
              <a:rPr lang="nb-NO" dirty="0"/>
            </a:b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D8C9-79CD-47CE-8B7D-EAB98B2D60B4}" type="datetime1">
              <a:rPr lang="nl-BE" smtClean="0"/>
              <a:pPr/>
              <a:t>5/02/2026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48AF6AD-5F1F-4DA1-820E-B9DDDDEBA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88540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BC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9806880" cy="77809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br>
              <a:rPr lang="nb-NO" dirty="0"/>
            </a:b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D8C9-79CD-47CE-8B7D-EAB98B2D60B4}" type="datetime1">
              <a:rPr lang="nl-BE" smtClean="0"/>
              <a:pPr/>
              <a:t>5/02/2026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48AF6AD-5F1F-4DA1-820E-B9DDDDEBA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2327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290-826F-408A-AB40-62208055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64A7F-3E13-4436-8FBE-BF46DB10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FE154-20EB-4017-AC9F-094A3CD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77453-1B78-4E4F-A2CE-2E7A026A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407F-8D2B-4E16-9356-6EF7F1BB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85914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D8C9-79CD-47CE-8B7D-EAB98B2D60B4}" type="datetime1">
              <a:rPr lang="nl-BE" smtClean="0"/>
              <a:pPr/>
              <a:t>5/02/2026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48AF6AD-5F1F-4DA1-820E-B9DDDDEBA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03686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BC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D8C9-79CD-47CE-8B7D-EAB98B2D60B4}" type="datetime1">
              <a:rPr lang="nl-BE" smtClean="0"/>
              <a:pPr/>
              <a:t>5/02/2026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48AF6AD-5F1F-4DA1-820E-B9DDDDEBA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85796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br>
              <a:rPr lang="nb-NO" dirty="0"/>
            </a:b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D8C9-79CD-47CE-8B7D-EAB98B2D60B4}" type="datetime1">
              <a:rPr lang="nl-BE" smtClean="0"/>
              <a:pPr/>
              <a:t>5/02/2026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48AF6AD-5F1F-4DA1-820E-B9DDDDEBA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98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400" y="2361600"/>
            <a:ext cx="5080000" cy="1219800"/>
          </a:xfrm>
        </p:spPr>
        <p:txBody>
          <a:bodyPr>
            <a:noAutofit/>
          </a:bodyPr>
          <a:lstStyle>
            <a:lvl1pPr algn="ctr">
              <a:defRPr sz="3800" b="1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400" y="3581400"/>
            <a:ext cx="50800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7924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7551" y="1674814"/>
            <a:ext cx="5278967" cy="4192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9717" y="1674814"/>
            <a:ext cx="5281083" cy="4192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1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10400" y="1214423"/>
            <a:ext cx="10771200" cy="47863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buClr>
                <a:schemeClr val="accent6"/>
              </a:buClr>
              <a:buFont typeface="Wingdings" pitchFamily="2" charset="2"/>
              <a:buChar char="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6800" y="6516000"/>
            <a:ext cx="960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E97CDC73-7934-4628-8B8F-5D20E9BF7E5B}" type="datetime1">
              <a:rPr lang="nl-BE" smtClean="0"/>
              <a:pPr/>
              <a:t>5/02/2026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1600" y="6516000"/>
            <a:ext cx="864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r>
              <a:rPr lang="en-US"/>
              <a:t>Page </a:t>
            </a:r>
            <a:fld id="{548AF6AD-5F1F-4DA1-820E-B9DDDDEBA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516000"/>
            <a:ext cx="8128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r>
              <a:rPr lang="nl-BE"/>
              <a:t>Author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1395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17551" y="1674814"/>
            <a:ext cx="5278967" cy="41925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9717" y="1674814"/>
            <a:ext cx="5281083" cy="4192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113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7552" y="1674814"/>
            <a:ext cx="10763249" cy="4192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0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 bwMode="grayWhite">
      <p:bgPr>
        <a:solidFill>
          <a:srgbClr val="DFD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20"/>
            <p:cNvSpPr>
              <a:spLocks noChangeArrowheads="1"/>
            </p:cNvSpPr>
            <p:nvPr userDrawn="1"/>
          </p:nvSpPr>
          <p:spPr bwMode="auto">
            <a:xfrm>
              <a:off x="0" y="2056"/>
              <a:ext cx="69" cy="2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46800" rIns="72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altLang="hu-HU" sz="1800" b="1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6" name="Picture 35" descr="Crop-Knowledg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0"/>
              <a:ext cx="28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7" descr="YARA_CMYK_w_tagline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" y="376"/>
              <a:ext cx="905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lassification"/>
          <p:cNvSpPr txBox="1">
            <a:spLocks noChangeArrowheads="1"/>
          </p:cNvSpPr>
          <p:nvPr/>
        </p:nvSpPr>
        <p:spPr bwMode="black">
          <a:xfrm>
            <a:off x="7926918" y="0"/>
            <a:ext cx="3998383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hu-HU" sz="1400">
                <a:solidFill>
                  <a:srgbClr val="8C000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16386" name="slidetitle"/>
          <p:cNvSpPr>
            <a:spLocks noGrp="1" noChangeArrowheads="1"/>
          </p:cNvSpPr>
          <p:nvPr>
            <p:ph type="ctrTitle"/>
          </p:nvPr>
        </p:nvSpPr>
        <p:spPr>
          <a:xfrm>
            <a:off x="734485" y="2362200"/>
            <a:ext cx="5463116" cy="1066800"/>
          </a:xfrm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4485" y="3657600"/>
            <a:ext cx="5463116" cy="609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  <a:endParaRPr lang="hu-HU" dirty="0"/>
          </a:p>
        </p:txBody>
      </p:sp>
      <p:sp>
        <p:nvSpPr>
          <p:cNvPr id="10" name="Rectangle 4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B36C-9914-4210-80CE-933C217D56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090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C7D4E-C140-464C-98E3-306EF4F572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035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A108-2EDC-4C71-A970-40C6BE83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1B614-1C5F-4ACE-8687-5940DD0F7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7B245-FDEF-436E-AF0A-4096779C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17DE-6CA9-4653-8F35-FE139076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97C1-D258-4E18-A422-0B6A78CE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53917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BDD4C-C403-45D4-9B13-84D7734D88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5727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51726-1B2E-4146-AB55-AED0E4E354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2924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17551" y="1674814"/>
            <a:ext cx="5278967" cy="4192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9717" y="1674814"/>
            <a:ext cx="5281083" cy="4192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6C57-ADD8-46B5-A56F-A08D8AB0BF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460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CC9F9-8F77-4C8A-81BA-CAD3793C9D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074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21884-5BB7-46B8-9D5F-90E5EB45E6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813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E349D-A253-4B54-8834-ECE87CFD29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523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0BA6-6611-49AC-8D6F-753E711D2D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2955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8C21D-A99B-4E11-9522-AD71AC1F79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477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FDA81-0E63-4471-B555-8988B795F6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947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92634" y="230188"/>
            <a:ext cx="2690284" cy="56372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17551" y="230188"/>
            <a:ext cx="7871883" cy="56372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37C4-C8B9-4213-A853-67BF48CB67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44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9105-F9A1-44F5-8D28-DE5C2154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E506-F84A-47F0-9AB4-F969C78B9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88FD5-4E4D-48E4-87C8-721B7765D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95383-A56D-412C-A099-7AD49185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8A6C8-1153-482E-87AC-3F214A2D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1CF5-6108-455E-B0B3-2E0F7BF7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58409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7552" y="1674814"/>
            <a:ext cx="10763249" cy="41925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09088435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717551" y="230188"/>
            <a:ext cx="10765367" cy="563721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488018" y="6245225"/>
            <a:ext cx="196638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5225"/>
            <a:ext cx="2495551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47757-30F7-476F-A579-83EFDEE196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097189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717552" y="1674814"/>
            <a:ext cx="10763249" cy="4192587"/>
          </a:xfrm>
        </p:spPr>
        <p:txBody>
          <a:bodyPr/>
          <a:lstStyle/>
          <a:p>
            <a:pPr lvl="0"/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216626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17551" y="1674814"/>
            <a:ext cx="5278967" cy="41925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9717" y="1674813"/>
            <a:ext cx="5281083" cy="2019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9717" y="3846514"/>
            <a:ext cx="5281083" cy="20208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488018" y="6245225"/>
            <a:ext cx="196638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5225"/>
            <a:ext cx="2495551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50679-0529-48E8-B80B-B1675F5E1F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270065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10400" y="1214423"/>
            <a:ext cx="10771200" cy="478634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6"/>
              </a:buClr>
              <a:buFont typeface="Wingdings" pitchFamily="2" charset="2"/>
              <a:buChar char="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6801" y="6516688"/>
            <a:ext cx="960967" cy="152400"/>
          </a:xfr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02000" y="6516688"/>
            <a:ext cx="863600" cy="184666"/>
          </a:xfr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pPr>
              <a:defRPr/>
            </a:pPr>
            <a:fld id="{76933F29-6995-4B52-99CA-8F13118FE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524000" y="6516688"/>
            <a:ext cx="812800" cy="184666"/>
          </a:xfr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Kovács András</a:t>
            </a:r>
          </a:p>
        </p:txBody>
      </p:sp>
    </p:spTree>
    <p:extLst>
      <p:ext uri="{BB962C8B-B14F-4D97-AF65-F5344CB8AC3E}">
        <p14:creationId xmlns:p14="http://schemas.microsoft.com/office/powerpoint/2010/main" val="1388266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717551" y="1674814"/>
            <a:ext cx="5278967" cy="41925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9717" y="1674813"/>
            <a:ext cx="5281083" cy="2019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9717" y="3846514"/>
            <a:ext cx="5281083" cy="20208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CE5B-C37C-4758-ADF5-CF0F8622DF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343305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45543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00" y="230400"/>
            <a:ext cx="10719637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710400" y="1213200"/>
            <a:ext cx="52800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134400" y="1213200"/>
            <a:ext cx="52800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336801" y="6516688"/>
            <a:ext cx="960967" cy="1524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2000" y="6516688"/>
            <a:ext cx="863600" cy="184666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7035D49-1729-41BC-B67B-84FE6EAF7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524000" y="6516688"/>
            <a:ext cx="812800" cy="184666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Kovács András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48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Cím, diagra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iagram helye 2"/>
          <p:cNvSpPr>
            <a:spLocks noGrp="1"/>
          </p:cNvSpPr>
          <p:nvPr>
            <p:ph type="chart" sz="half" idx="1"/>
          </p:nvPr>
        </p:nvSpPr>
        <p:spPr>
          <a:xfrm>
            <a:off x="717551" y="1674814"/>
            <a:ext cx="5278967" cy="4192587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9717" y="1674814"/>
            <a:ext cx="5281083" cy="41925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899670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388" indent="-179388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5616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0188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4760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19080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  <a:lvl6pPr indent="-180000">
              <a:defRPr/>
            </a:lvl6pPr>
            <a:lvl7pPr indent="-180000">
              <a:defRPr/>
            </a:lvl7pPr>
            <a:lvl8pPr indent="-180000">
              <a:defRPr/>
            </a:lvl8pPr>
            <a:lvl9pPr indent="-180000">
              <a:defRPr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br>
              <a:rPr lang="nb-NO" dirty="0"/>
            </a:b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4792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B29E-64CA-43D6-B098-9C6EDC57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EA06-9200-4615-8F22-8367568A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E1F6-1917-4DDA-B6D8-0F22A683E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1C28F-C768-42D7-A388-B8C34D896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3E7C6-2173-4992-9386-438062C37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8E0AA-51CE-4D45-ADBD-C14C92C4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561F3-8773-4F0A-8E9A-71C3A946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000E1-D905-42AA-BA5F-7B9A8A73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38498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ímdia">
    <p:bg bwMode="grayWhite">
      <p:bgPr>
        <a:solidFill>
          <a:srgbClr val="DFD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20"/>
            <p:cNvSpPr>
              <a:spLocks noChangeArrowheads="1"/>
            </p:cNvSpPr>
            <p:nvPr userDrawn="1"/>
          </p:nvSpPr>
          <p:spPr bwMode="auto">
            <a:xfrm>
              <a:off x="0" y="2056"/>
              <a:ext cx="69" cy="2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46800" rIns="72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altLang="hu-HU" sz="1800" b="1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6" name="Picture 35" descr="Crop-Knowledg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0"/>
              <a:ext cx="28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7" descr="YARA_CMYK_w_tagline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" y="376"/>
              <a:ext cx="905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lassification"/>
          <p:cNvSpPr txBox="1">
            <a:spLocks noChangeArrowheads="1"/>
          </p:cNvSpPr>
          <p:nvPr/>
        </p:nvSpPr>
        <p:spPr bwMode="black">
          <a:xfrm>
            <a:off x="7926918" y="0"/>
            <a:ext cx="3998383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hu-HU" sz="1400">
                <a:solidFill>
                  <a:srgbClr val="8C000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16386" name="slidetitle"/>
          <p:cNvSpPr>
            <a:spLocks noGrp="1" noChangeArrowheads="1"/>
          </p:cNvSpPr>
          <p:nvPr>
            <p:ph type="ctrTitle"/>
          </p:nvPr>
        </p:nvSpPr>
        <p:spPr>
          <a:xfrm>
            <a:off x="734485" y="2362200"/>
            <a:ext cx="5463116" cy="1066800"/>
          </a:xfrm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4485" y="3657600"/>
            <a:ext cx="5463116" cy="609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  <a:endParaRPr lang="hu-HU" dirty="0"/>
          </a:p>
        </p:txBody>
      </p:sp>
      <p:sp>
        <p:nvSpPr>
          <p:cNvPr id="10" name="Rectangle 4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B36C-9914-4210-80CE-933C217D56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756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C7D4E-C140-464C-98E3-306EF4F572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415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BDD4C-C403-45D4-9B13-84D7734D88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040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51726-1B2E-4146-AB55-AED0E4E354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864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17551" y="1674814"/>
            <a:ext cx="5278967" cy="4192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9717" y="1674814"/>
            <a:ext cx="5281083" cy="4192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6C57-ADD8-46B5-A56F-A08D8AB0BF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533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CC9F9-8F77-4C8A-81BA-CAD3793C9D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237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21884-5BB7-46B8-9D5F-90E5EB45E6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865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E349D-A253-4B54-8834-ECE87CFD29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713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0BA6-6611-49AC-8D6F-753E711D2D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7585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8C21D-A99B-4E11-9522-AD71AC1F79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86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6D87-5AC3-4555-B66B-10A548A8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04580-456F-4FF1-A944-2C679E1A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0BBC4-246B-44AA-A893-9D79D164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383D6-7F85-4E8B-99A8-1527EE28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3258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FDA81-0E63-4471-B555-8988B795F6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346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92634" y="230188"/>
            <a:ext cx="2690284" cy="56372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17551" y="230188"/>
            <a:ext cx="7871883" cy="56372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37C4-C8B9-4213-A853-67BF48CB67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9506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7552" y="1674814"/>
            <a:ext cx="10763249" cy="41925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4458995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717551" y="230188"/>
            <a:ext cx="10765367" cy="563721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488018" y="6245225"/>
            <a:ext cx="196638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5225"/>
            <a:ext cx="2495551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47757-30F7-476F-A579-83EFDEE196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6325931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717552" y="1674814"/>
            <a:ext cx="10763249" cy="4192587"/>
          </a:xfrm>
        </p:spPr>
        <p:txBody>
          <a:bodyPr/>
          <a:lstStyle/>
          <a:p>
            <a:pPr lvl="0"/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6630924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17551" y="1674814"/>
            <a:ext cx="5278967" cy="41925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9717" y="1674813"/>
            <a:ext cx="5281083" cy="2019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9717" y="3846514"/>
            <a:ext cx="5281083" cy="20208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488018" y="6245225"/>
            <a:ext cx="196638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5225"/>
            <a:ext cx="2495551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50679-0529-48E8-B80B-B1675F5E1F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714159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10400" y="1214423"/>
            <a:ext cx="10771200" cy="478634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6"/>
              </a:buClr>
              <a:buFont typeface="Wingdings" pitchFamily="2" charset="2"/>
              <a:buChar char="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6801" y="6516688"/>
            <a:ext cx="960967" cy="152400"/>
          </a:xfr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02000" y="6516688"/>
            <a:ext cx="863600" cy="184666"/>
          </a:xfr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pPr>
              <a:defRPr/>
            </a:pPr>
            <a:fld id="{76933F29-6995-4B52-99CA-8F13118FE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524000" y="6516688"/>
            <a:ext cx="812800" cy="184666"/>
          </a:xfr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Kovács András</a:t>
            </a:r>
          </a:p>
        </p:txBody>
      </p:sp>
    </p:spTree>
    <p:extLst>
      <p:ext uri="{BB962C8B-B14F-4D97-AF65-F5344CB8AC3E}">
        <p14:creationId xmlns:p14="http://schemas.microsoft.com/office/powerpoint/2010/main" val="3886047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1_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717551" y="1674814"/>
            <a:ext cx="5278967" cy="41925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9717" y="1674813"/>
            <a:ext cx="5281083" cy="2019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9717" y="3846514"/>
            <a:ext cx="5281083" cy="20208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CE5B-C37C-4758-ADF5-CF0F8622DF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568145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525911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3077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hu-HU"/>
              <a:t>Kovács András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3077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5438C4-2C78-4852-B813-F403ED8938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65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4CC01-20C1-460D-A973-0C56DF35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E492F-10AC-4925-A5D9-9945CCAF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D9BD-BA8B-4DB4-8483-C954561D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351696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00" y="230400"/>
            <a:ext cx="10719637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710400" y="1213200"/>
            <a:ext cx="52800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134400" y="1213200"/>
            <a:ext cx="52800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336801" y="6516688"/>
            <a:ext cx="960967" cy="1524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2000" y="6516688"/>
            <a:ext cx="863600" cy="184666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7035D49-1729-41BC-B67B-84FE6EAF7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524000" y="6516688"/>
            <a:ext cx="812800" cy="184666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Kovács András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836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1_Cím, diagra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3901" y="230189"/>
            <a:ext cx="10759017" cy="846137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iagram helye 2"/>
          <p:cNvSpPr>
            <a:spLocks noGrp="1"/>
          </p:cNvSpPr>
          <p:nvPr>
            <p:ph type="chart" sz="half" idx="1"/>
          </p:nvPr>
        </p:nvSpPr>
        <p:spPr>
          <a:xfrm>
            <a:off x="717551" y="1674814"/>
            <a:ext cx="5278967" cy="4192587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9717" y="1674814"/>
            <a:ext cx="5281083" cy="41925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40171198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388" indent="-179388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5616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0188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4760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19080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  <a:lvl6pPr indent="-180000">
              <a:defRPr/>
            </a:lvl6pPr>
            <a:lvl7pPr indent="-180000">
              <a:defRPr/>
            </a:lvl7pPr>
            <a:lvl8pPr indent="-180000">
              <a:defRPr/>
            </a:lvl8pPr>
            <a:lvl9pPr indent="-180000">
              <a:defRPr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br>
              <a:rPr lang="nb-NO" dirty="0"/>
            </a:b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822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336E-FD81-49ED-A9DC-D43BD92F0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8DAE6-E2A8-4EE1-9EC6-233EC852B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0AAFE-6D11-D7B9-5E3E-0D80D8C39CD4}"/>
              </a:ext>
            </a:extLst>
          </p:cNvPr>
          <p:cNvSpPr/>
          <p:nvPr userDrawn="1"/>
        </p:nvSpPr>
        <p:spPr>
          <a:xfrm>
            <a:off x="0" y="6289040"/>
            <a:ext cx="12192000" cy="56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l-BE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6470191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290-826F-408A-AB40-62208055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64A7F-3E13-4436-8FBE-BF46DB10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FE154-20EB-4017-AC9F-094A3CD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77453-1B78-4E4F-A2CE-2E7A026A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407F-8D2B-4E16-9356-6EF7F1BB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526079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A108-2EDC-4C71-A970-40C6BE83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1B614-1C5F-4ACE-8687-5940DD0F7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7B245-FDEF-436E-AF0A-4096779C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17DE-6CA9-4653-8F35-FE139076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97C1-D258-4E18-A422-0B6A78CE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64465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9105-F9A1-44F5-8D28-DE5C2154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E506-F84A-47F0-9AB4-F969C78B9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88FD5-4E4D-48E4-87C8-721B7765D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95383-A56D-412C-A099-7AD49185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8A6C8-1153-482E-87AC-3F214A2D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1CF5-6108-455E-B0B3-2E0F7BF7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99978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B29E-64CA-43D6-B098-9C6EDC57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EA06-9200-4615-8F22-8367568A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E1F6-1917-4DDA-B6D8-0F22A683E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1C28F-C768-42D7-A388-B8C34D896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3E7C6-2173-4992-9386-438062C37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8E0AA-51CE-4D45-ADBD-C14C92C4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561F3-8773-4F0A-8E9A-71C3A946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000E1-D905-42AA-BA5F-7B9A8A73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37197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6D87-5AC3-4555-B66B-10A548A8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04580-456F-4FF1-A944-2C679E1A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0BBC4-246B-44AA-A893-9D79D164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383D6-7F85-4E8B-99A8-1527EE28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106928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4CC01-20C1-460D-A973-0C56DF35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E492F-10AC-4925-A5D9-9945CCAF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D9BD-BA8B-4DB4-8483-C954561D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608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1329-3E79-4BBC-929C-B27C44CA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8BEA3-E897-4CA2-80CA-2C68F3F4D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F5564-6F01-4B69-BD37-EEB969D4C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108D7-F142-48E0-8DC2-2EBA78D2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B4CA7-2949-429D-9B0C-105C09B4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8C01C-19F7-4CCB-BF06-6A6B1B47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84123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1329-3E79-4BBC-929C-B27C44CA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8BEA3-E897-4CA2-80CA-2C68F3F4D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F5564-6F01-4B69-BD37-EEB969D4C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108D7-F142-48E0-8DC2-2EBA78D2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B4CA7-2949-429D-9B0C-105C09B4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8C01C-19F7-4CCB-BF06-6A6B1B47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80571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D959-D184-4493-A7E4-5ACA5BF1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61210-6CB0-4486-9A17-47DAA449E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87B9-1A3F-42C1-933F-2F5253E5F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06871-540D-4750-996E-A559F845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5687-6F34-45F4-812B-6DD196E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062-A972-4E99-9098-5FE7F802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698384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7F28-F0CB-4CC1-8305-503D1DF6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7CA0D-777F-43F8-ABA5-26769433F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CD40-6447-4F51-AEB9-46FE105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440BF-F0D1-4F55-8A0C-8FDCD246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803D4-BDF2-46C2-B2DC-E5770709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55388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E2CC2-6E68-4C74-8608-D6CD82EFB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84188-1A1E-48A1-BFB9-31CA6B760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D3AD-D4CA-4846-BD08-8E5C7632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5E457-45C9-4079-B7A7-BCF24CDD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69FF-369E-4A81-AF91-859D7B35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79628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5D23D2-88AF-4F2B-901E-9561B97DBBB3}"/>
              </a:ext>
            </a:extLst>
          </p:cNvPr>
          <p:cNvSpPr/>
          <p:nvPr userDrawn="1"/>
        </p:nvSpPr>
        <p:spPr>
          <a:xfrm>
            <a:off x="0" y="-12192"/>
            <a:ext cx="12192000" cy="6870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7" y="2207919"/>
            <a:ext cx="4204302" cy="1640181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7" y="4100219"/>
            <a:ext cx="4204302" cy="15113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0800000" flipH="1" flipV="1">
            <a:off x="358775" y="5749338"/>
            <a:ext cx="4204301" cy="432000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F7A73578-3C0A-4575-9AD0-8339B23E5B2E}" type="datetime6">
              <a:rPr lang="en-GB"/>
              <a:t>February 26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7AF373-10DB-41A4-A308-A75F7F7C9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6" y="374650"/>
            <a:ext cx="1959149" cy="151765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3F678-BB57-46F5-83B3-29757CF5EF63}"/>
              </a:ext>
            </a:extLst>
          </p:cNvPr>
          <p:cNvSpPr/>
          <p:nvPr userDrawn="1"/>
        </p:nvSpPr>
        <p:spPr>
          <a:xfrm>
            <a:off x="8509844" y="446088"/>
            <a:ext cx="2412912" cy="5930917"/>
          </a:xfrm>
          <a:custGeom>
            <a:avLst/>
            <a:gdLst>
              <a:gd name="connsiteX0" fmla="*/ 0 w 2421537"/>
              <a:gd name="connsiteY0" fmla="*/ 0 h 5952116"/>
              <a:gd name="connsiteX1" fmla="*/ 286165 w 2421537"/>
              <a:gd name="connsiteY1" fmla="*/ 73580 h 5952116"/>
              <a:gd name="connsiteX2" fmla="*/ 2421537 w 2421537"/>
              <a:gd name="connsiteY2" fmla="*/ 2976058 h 5952116"/>
              <a:gd name="connsiteX3" fmla="*/ 286165 w 2421537"/>
              <a:gd name="connsiteY3" fmla="*/ 5878536 h 5952116"/>
              <a:gd name="connsiteX4" fmla="*/ 0 w 2421537"/>
              <a:gd name="connsiteY4" fmla="*/ 5952116 h 595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537" h="5952116">
                <a:moveTo>
                  <a:pt x="0" y="0"/>
                </a:moveTo>
                <a:lnTo>
                  <a:pt x="286165" y="73580"/>
                </a:lnTo>
                <a:cubicBezTo>
                  <a:pt x="1523291" y="458367"/>
                  <a:pt x="2421537" y="1612314"/>
                  <a:pt x="2421537" y="2976058"/>
                </a:cubicBezTo>
                <a:cubicBezTo>
                  <a:pt x="2421537" y="4339802"/>
                  <a:pt x="1523291" y="5493750"/>
                  <a:pt x="286165" y="5878536"/>
                </a:cubicBezTo>
                <a:lnTo>
                  <a:pt x="0" y="59521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76CEE0-540D-4E69-8BDC-C0B2C833210C}"/>
              </a:ext>
            </a:extLst>
          </p:cNvPr>
          <p:cNvSpPr/>
          <p:nvPr userDrawn="1"/>
        </p:nvSpPr>
        <p:spPr>
          <a:xfrm>
            <a:off x="4923264" y="3986516"/>
            <a:ext cx="2389641" cy="2399947"/>
          </a:xfrm>
          <a:custGeom>
            <a:avLst/>
            <a:gdLst>
              <a:gd name="connsiteX0" fmla="*/ 0 w 2389641"/>
              <a:gd name="connsiteY0" fmla="*/ 0 h 2399947"/>
              <a:gd name="connsiteX1" fmla="*/ 2389641 w 2389641"/>
              <a:gd name="connsiteY1" fmla="*/ 0 h 2399947"/>
              <a:gd name="connsiteX2" fmla="*/ 2389641 w 2389641"/>
              <a:gd name="connsiteY2" fmla="*/ 2399947 h 2399947"/>
              <a:gd name="connsiteX3" fmla="*/ 2355861 w 2389641"/>
              <a:gd name="connsiteY3" fmla="*/ 2392916 h 2399947"/>
              <a:gd name="connsiteX4" fmla="*/ 651080 w 2389641"/>
              <a:gd name="connsiteY4" fmla="*/ 1353668 h 2399947"/>
              <a:gd name="connsiteX5" fmla="*/ 4180 w 2389641"/>
              <a:gd name="connsiteY5" fmla="*/ 21935 h 239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641" h="2399947">
                <a:moveTo>
                  <a:pt x="0" y="0"/>
                </a:moveTo>
                <a:lnTo>
                  <a:pt x="2389641" y="0"/>
                </a:lnTo>
                <a:lnTo>
                  <a:pt x="2389641" y="2399947"/>
                </a:lnTo>
                <a:lnTo>
                  <a:pt x="2355861" y="2392916"/>
                </a:lnTo>
                <a:cubicBezTo>
                  <a:pt x="2139676" y="2345534"/>
                  <a:pt x="1261124" y="2112688"/>
                  <a:pt x="651080" y="1353668"/>
                </a:cubicBezTo>
                <a:cubicBezTo>
                  <a:pt x="179067" y="766281"/>
                  <a:pt x="35645" y="178891"/>
                  <a:pt x="4180" y="21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FB9329-5CFA-4B5F-93D3-16D41B7D7D52}"/>
              </a:ext>
            </a:extLst>
          </p:cNvPr>
          <p:cNvSpPr/>
          <p:nvPr userDrawn="1"/>
        </p:nvSpPr>
        <p:spPr>
          <a:xfrm>
            <a:off x="7288224" y="5188267"/>
            <a:ext cx="1221618" cy="1250541"/>
          </a:xfrm>
          <a:custGeom>
            <a:avLst/>
            <a:gdLst>
              <a:gd name="connsiteX0" fmla="*/ 0 w 1221618"/>
              <a:gd name="connsiteY0" fmla="*/ 0 h 1250541"/>
              <a:gd name="connsiteX1" fmla="*/ 1221618 w 1221618"/>
              <a:gd name="connsiteY1" fmla="*/ 0 h 1250541"/>
              <a:gd name="connsiteX2" fmla="*/ 1221618 w 1221618"/>
              <a:gd name="connsiteY2" fmla="*/ 1187475 h 1250541"/>
              <a:gd name="connsiteX3" fmla="*/ 1209592 w 1221618"/>
              <a:gd name="connsiteY3" fmla="*/ 1189947 h 1250541"/>
              <a:gd name="connsiteX4" fmla="*/ 615527 w 1221618"/>
              <a:gd name="connsiteY4" fmla="*/ 1250541 h 1250541"/>
              <a:gd name="connsiteX5" fmla="*/ 0 w 1221618"/>
              <a:gd name="connsiteY5" fmla="*/ 1195294 h 125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18" h="1250541">
                <a:moveTo>
                  <a:pt x="0" y="0"/>
                </a:moveTo>
                <a:lnTo>
                  <a:pt x="1221618" y="0"/>
                </a:lnTo>
                <a:lnTo>
                  <a:pt x="1221618" y="1187475"/>
                </a:lnTo>
                <a:lnTo>
                  <a:pt x="1209592" y="1189947"/>
                </a:lnTo>
                <a:cubicBezTo>
                  <a:pt x="1116341" y="1208453"/>
                  <a:pt x="876452" y="1250541"/>
                  <a:pt x="615527" y="1250541"/>
                </a:cubicBezTo>
                <a:cubicBezTo>
                  <a:pt x="332413" y="1250541"/>
                  <a:pt x="57648" y="1205317"/>
                  <a:pt x="0" y="11952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650A837-4C8A-4181-9D23-2BF8AE28D468}"/>
              </a:ext>
            </a:extLst>
          </p:cNvPr>
          <p:cNvSpPr/>
          <p:nvPr userDrawn="1"/>
        </p:nvSpPr>
        <p:spPr>
          <a:xfrm>
            <a:off x="7288224" y="3987219"/>
            <a:ext cx="1221619" cy="1206037"/>
          </a:xfrm>
          <a:custGeom>
            <a:avLst/>
            <a:gdLst>
              <a:gd name="connsiteX0" fmla="*/ 0 w 1221619"/>
              <a:gd name="connsiteY0" fmla="*/ 0 h 1206037"/>
              <a:gd name="connsiteX1" fmla="*/ 1221619 w 1221619"/>
              <a:gd name="connsiteY1" fmla="*/ 0 h 1206037"/>
              <a:gd name="connsiteX2" fmla="*/ 1221619 w 1221619"/>
              <a:gd name="connsiteY2" fmla="*/ 1206037 h 1206037"/>
              <a:gd name="connsiteX3" fmla="*/ 0 w 1221619"/>
              <a:gd name="connsiteY3" fmla="*/ 1206037 h 120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619" h="1206037">
                <a:moveTo>
                  <a:pt x="0" y="0"/>
                </a:moveTo>
                <a:lnTo>
                  <a:pt x="1221619" y="0"/>
                </a:lnTo>
                <a:lnTo>
                  <a:pt x="1221619" y="1206037"/>
                </a:lnTo>
                <a:lnTo>
                  <a:pt x="0" y="1206037"/>
                </a:lnTo>
                <a:close/>
              </a:path>
            </a:pathLst>
          </a:cu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F1A501EE-E0A8-4DA8-BBDC-5674570D364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4871163" y="392421"/>
            <a:ext cx="3641855" cy="3594106"/>
          </a:xfrm>
          <a:custGeom>
            <a:avLst/>
            <a:gdLst>
              <a:gd name="connsiteX0" fmla="*/ 2870276 w 3437021"/>
              <a:gd name="connsiteY0" fmla="*/ 7 h 3394979"/>
              <a:gd name="connsiteX1" fmla="*/ 3429147 w 3437021"/>
              <a:gd name="connsiteY1" fmla="*/ 52193 h 3394979"/>
              <a:gd name="connsiteX2" fmla="*/ 3437021 w 3437021"/>
              <a:gd name="connsiteY2" fmla="*/ 53923 h 3394979"/>
              <a:gd name="connsiteX3" fmla="*/ 3437021 w 3437021"/>
              <a:gd name="connsiteY3" fmla="*/ 3394979 h 3394979"/>
              <a:gd name="connsiteX4" fmla="*/ 46548 w 3437021"/>
              <a:gd name="connsiteY4" fmla="*/ 3394979 h 3394979"/>
              <a:gd name="connsiteX5" fmla="*/ 40083 w 3437021"/>
              <a:gd name="connsiteY5" fmla="*/ 3362294 h 3394979"/>
              <a:gd name="connsiteX6" fmla="*/ 714251 w 3437021"/>
              <a:gd name="connsiteY6" fmla="*/ 963965 h 3394979"/>
              <a:gd name="connsiteX7" fmla="*/ 2527495 w 3437021"/>
              <a:gd name="connsiteY7" fmla="*/ 19847 h 3394979"/>
              <a:gd name="connsiteX8" fmla="*/ 2870276 w 3437021"/>
              <a:gd name="connsiteY8" fmla="*/ 7 h 33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7021" h="3394979">
                <a:moveTo>
                  <a:pt x="2870276" y="7"/>
                </a:moveTo>
                <a:cubicBezTo>
                  <a:pt x="3145925" y="-549"/>
                  <a:pt x="3350762" y="35787"/>
                  <a:pt x="3429147" y="52193"/>
                </a:cubicBezTo>
                <a:lnTo>
                  <a:pt x="3437021" y="53923"/>
                </a:lnTo>
                <a:lnTo>
                  <a:pt x="3437021" y="3394979"/>
                </a:lnTo>
                <a:lnTo>
                  <a:pt x="46548" y="3394979"/>
                </a:lnTo>
                <a:lnTo>
                  <a:pt x="40083" y="3362294"/>
                </a:lnTo>
                <a:cubicBezTo>
                  <a:pt x="-4627" y="3119390"/>
                  <a:pt x="-162537" y="1947142"/>
                  <a:pt x="714251" y="963965"/>
                </a:cubicBezTo>
                <a:cubicBezTo>
                  <a:pt x="1318666" y="286034"/>
                  <a:pt x="2033847" y="76341"/>
                  <a:pt x="2527495" y="19847"/>
                </a:cubicBezTo>
                <a:cubicBezTo>
                  <a:pt x="2649981" y="5786"/>
                  <a:pt x="2765267" y="219"/>
                  <a:pt x="2870276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36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image </a:t>
            </a:r>
            <a:br>
              <a:rPr lang="en-GB" dirty="0"/>
            </a:br>
            <a:r>
              <a:rPr lang="en-GB" dirty="0"/>
              <a:t>via Templafy, Images</a:t>
            </a:r>
          </a:p>
        </p:txBody>
      </p:sp>
    </p:spTree>
    <p:extLst>
      <p:ext uri="{BB962C8B-B14F-4D97-AF65-F5344CB8AC3E}">
        <p14:creationId xmlns:p14="http://schemas.microsoft.com/office/powerpoint/2010/main" val="181055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10400" y="1214424"/>
            <a:ext cx="10771200" cy="47863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buClr>
                <a:schemeClr val="accent6"/>
              </a:buClr>
              <a:buFont typeface="Wingdings" pitchFamily="2" charset="2"/>
              <a:buChar char="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6800" y="6516000"/>
            <a:ext cx="960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B6E33B4A-603D-43CA-9385-7389EA56651D}" type="datetimeFigureOut">
              <a:rPr lang="en-US" smtClean="0">
                <a:solidFill>
                  <a:srgbClr val="000000"/>
                </a:solidFill>
              </a:rPr>
              <a:pPr/>
              <a:t>2/5/2026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1600" y="6516000"/>
            <a:ext cx="864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7CB39DFE-5A3F-4B75-8AD2-7BB23C85BC1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516000"/>
            <a:ext cx="8128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24061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800000"/>
            <a:ext cx="5463074" cy="4222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6000" y="1807200"/>
            <a:ext cx="5463074" cy="4222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FB1E-0E3F-49F3-92E1-D879BD25ED99}" type="datetime6">
              <a:rPr lang="en-GB" smtClean="0"/>
              <a:t>February 26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3407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5D23D2-88AF-4F2B-901E-9561B97DBBB3}"/>
              </a:ext>
            </a:extLst>
          </p:cNvPr>
          <p:cNvSpPr/>
          <p:nvPr userDrawn="1"/>
        </p:nvSpPr>
        <p:spPr>
          <a:xfrm>
            <a:off x="0" y="-12192"/>
            <a:ext cx="12192000" cy="6870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7" y="2207919"/>
            <a:ext cx="4204302" cy="1640181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7" y="4100219"/>
            <a:ext cx="4204302" cy="15113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0800000" flipH="1" flipV="1">
            <a:off x="358775" y="5749338"/>
            <a:ext cx="4204301" cy="432000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2022</a:t>
            </a:r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7AF373-10DB-41A4-A308-A75F7F7C9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6" y="374650"/>
            <a:ext cx="1959149" cy="1517650"/>
          </a:xfrm>
          <a:prstGeom prst="rect">
            <a:avLst/>
          </a:prstGeom>
        </p:spPr>
      </p:pic>
      <p:pic>
        <p:nvPicPr>
          <p:cNvPr id="2071532251" name="image" descr="{&quot;templafy&quot;:{&quot;id&quot;:&quot;6575890b-af50-493b-949e-7942fc5eaa6d&quot;}}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489" y="-12192"/>
            <a:ext cx="972000" cy="1173405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3F678-BB57-46F5-83B3-29757CF5EF63}"/>
              </a:ext>
            </a:extLst>
          </p:cNvPr>
          <p:cNvSpPr/>
          <p:nvPr userDrawn="1"/>
        </p:nvSpPr>
        <p:spPr>
          <a:xfrm>
            <a:off x="8509844" y="446088"/>
            <a:ext cx="2412912" cy="5930917"/>
          </a:xfrm>
          <a:custGeom>
            <a:avLst/>
            <a:gdLst>
              <a:gd name="connsiteX0" fmla="*/ 0 w 2421537"/>
              <a:gd name="connsiteY0" fmla="*/ 0 h 5952116"/>
              <a:gd name="connsiteX1" fmla="*/ 286165 w 2421537"/>
              <a:gd name="connsiteY1" fmla="*/ 73580 h 5952116"/>
              <a:gd name="connsiteX2" fmla="*/ 2421537 w 2421537"/>
              <a:gd name="connsiteY2" fmla="*/ 2976058 h 5952116"/>
              <a:gd name="connsiteX3" fmla="*/ 286165 w 2421537"/>
              <a:gd name="connsiteY3" fmla="*/ 5878536 h 5952116"/>
              <a:gd name="connsiteX4" fmla="*/ 0 w 2421537"/>
              <a:gd name="connsiteY4" fmla="*/ 5952116 h 595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537" h="5952116">
                <a:moveTo>
                  <a:pt x="0" y="0"/>
                </a:moveTo>
                <a:lnTo>
                  <a:pt x="286165" y="73580"/>
                </a:lnTo>
                <a:cubicBezTo>
                  <a:pt x="1523291" y="458367"/>
                  <a:pt x="2421537" y="1612314"/>
                  <a:pt x="2421537" y="2976058"/>
                </a:cubicBezTo>
                <a:cubicBezTo>
                  <a:pt x="2421537" y="4339802"/>
                  <a:pt x="1523291" y="5493750"/>
                  <a:pt x="286165" y="5878536"/>
                </a:cubicBezTo>
                <a:lnTo>
                  <a:pt x="0" y="59521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76CEE0-540D-4E69-8BDC-C0B2C833210C}"/>
              </a:ext>
            </a:extLst>
          </p:cNvPr>
          <p:cNvSpPr/>
          <p:nvPr userDrawn="1"/>
        </p:nvSpPr>
        <p:spPr>
          <a:xfrm>
            <a:off x="4923264" y="3986516"/>
            <a:ext cx="2389641" cy="2399947"/>
          </a:xfrm>
          <a:custGeom>
            <a:avLst/>
            <a:gdLst>
              <a:gd name="connsiteX0" fmla="*/ 0 w 2389641"/>
              <a:gd name="connsiteY0" fmla="*/ 0 h 2399947"/>
              <a:gd name="connsiteX1" fmla="*/ 2389641 w 2389641"/>
              <a:gd name="connsiteY1" fmla="*/ 0 h 2399947"/>
              <a:gd name="connsiteX2" fmla="*/ 2389641 w 2389641"/>
              <a:gd name="connsiteY2" fmla="*/ 2399947 h 2399947"/>
              <a:gd name="connsiteX3" fmla="*/ 2355861 w 2389641"/>
              <a:gd name="connsiteY3" fmla="*/ 2392916 h 2399947"/>
              <a:gd name="connsiteX4" fmla="*/ 651080 w 2389641"/>
              <a:gd name="connsiteY4" fmla="*/ 1353668 h 2399947"/>
              <a:gd name="connsiteX5" fmla="*/ 4180 w 2389641"/>
              <a:gd name="connsiteY5" fmla="*/ 21935 h 239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641" h="2399947">
                <a:moveTo>
                  <a:pt x="0" y="0"/>
                </a:moveTo>
                <a:lnTo>
                  <a:pt x="2389641" y="0"/>
                </a:lnTo>
                <a:lnTo>
                  <a:pt x="2389641" y="2399947"/>
                </a:lnTo>
                <a:lnTo>
                  <a:pt x="2355861" y="2392916"/>
                </a:lnTo>
                <a:cubicBezTo>
                  <a:pt x="2139676" y="2345534"/>
                  <a:pt x="1261124" y="2112688"/>
                  <a:pt x="651080" y="1353668"/>
                </a:cubicBezTo>
                <a:cubicBezTo>
                  <a:pt x="179067" y="766281"/>
                  <a:pt x="35645" y="178891"/>
                  <a:pt x="4180" y="21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FB9329-5CFA-4B5F-93D3-16D41B7D7D52}"/>
              </a:ext>
            </a:extLst>
          </p:cNvPr>
          <p:cNvSpPr/>
          <p:nvPr userDrawn="1"/>
        </p:nvSpPr>
        <p:spPr>
          <a:xfrm>
            <a:off x="7288224" y="5188267"/>
            <a:ext cx="1221618" cy="1250541"/>
          </a:xfrm>
          <a:custGeom>
            <a:avLst/>
            <a:gdLst>
              <a:gd name="connsiteX0" fmla="*/ 0 w 1221618"/>
              <a:gd name="connsiteY0" fmla="*/ 0 h 1250541"/>
              <a:gd name="connsiteX1" fmla="*/ 1221618 w 1221618"/>
              <a:gd name="connsiteY1" fmla="*/ 0 h 1250541"/>
              <a:gd name="connsiteX2" fmla="*/ 1221618 w 1221618"/>
              <a:gd name="connsiteY2" fmla="*/ 1187475 h 1250541"/>
              <a:gd name="connsiteX3" fmla="*/ 1209592 w 1221618"/>
              <a:gd name="connsiteY3" fmla="*/ 1189947 h 1250541"/>
              <a:gd name="connsiteX4" fmla="*/ 615527 w 1221618"/>
              <a:gd name="connsiteY4" fmla="*/ 1250541 h 1250541"/>
              <a:gd name="connsiteX5" fmla="*/ 0 w 1221618"/>
              <a:gd name="connsiteY5" fmla="*/ 1195294 h 125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18" h="1250541">
                <a:moveTo>
                  <a:pt x="0" y="0"/>
                </a:moveTo>
                <a:lnTo>
                  <a:pt x="1221618" y="0"/>
                </a:lnTo>
                <a:lnTo>
                  <a:pt x="1221618" y="1187475"/>
                </a:lnTo>
                <a:lnTo>
                  <a:pt x="1209592" y="1189947"/>
                </a:lnTo>
                <a:cubicBezTo>
                  <a:pt x="1116341" y="1208453"/>
                  <a:pt x="876452" y="1250541"/>
                  <a:pt x="615527" y="1250541"/>
                </a:cubicBezTo>
                <a:cubicBezTo>
                  <a:pt x="332413" y="1250541"/>
                  <a:pt x="57648" y="1205317"/>
                  <a:pt x="0" y="11952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650A837-4C8A-4181-9D23-2BF8AE28D468}"/>
              </a:ext>
            </a:extLst>
          </p:cNvPr>
          <p:cNvSpPr/>
          <p:nvPr userDrawn="1"/>
        </p:nvSpPr>
        <p:spPr>
          <a:xfrm>
            <a:off x="7288224" y="3987219"/>
            <a:ext cx="1221619" cy="1206037"/>
          </a:xfrm>
          <a:custGeom>
            <a:avLst/>
            <a:gdLst>
              <a:gd name="connsiteX0" fmla="*/ 0 w 1221619"/>
              <a:gd name="connsiteY0" fmla="*/ 0 h 1206037"/>
              <a:gd name="connsiteX1" fmla="*/ 1221619 w 1221619"/>
              <a:gd name="connsiteY1" fmla="*/ 0 h 1206037"/>
              <a:gd name="connsiteX2" fmla="*/ 1221619 w 1221619"/>
              <a:gd name="connsiteY2" fmla="*/ 1206037 h 1206037"/>
              <a:gd name="connsiteX3" fmla="*/ 0 w 1221619"/>
              <a:gd name="connsiteY3" fmla="*/ 1206037 h 120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619" h="1206037">
                <a:moveTo>
                  <a:pt x="0" y="0"/>
                </a:moveTo>
                <a:lnTo>
                  <a:pt x="1221619" y="0"/>
                </a:lnTo>
                <a:lnTo>
                  <a:pt x="1221619" y="1206037"/>
                </a:lnTo>
                <a:lnTo>
                  <a:pt x="0" y="1206037"/>
                </a:lnTo>
                <a:close/>
              </a:path>
            </a:pathLst>
          </a:cu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en-US" sz="2000" noProof="0" dirty="0" err="1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F1A501EE-E0A8-4DA8-BBDC-5674570D364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4871163" y="392421"/>
            <a:ext cx="3641855" cy="3594106"/>
          </a:xfrm>
          <a:custGeom>
            <a:avLst/>
            <a:gdLst>
              <a:gd name="connsiteX0" fmla="*/ 2870276 w 3437021"/>
              <a:gd name="connsiteY0" fmla="*/ 7 h 3394979"/>
              <a:gd name="connsiteX1" fmla="*/ 3429147 w 3437021"/>
              <a:gd name="connsiteY1" fmla="*/ 52193 h 3394979"/>
              <a:gd name="connsiteX2" fmla="*/ 3437021 w 3437021"/>
              <a:gd name="connsiteY2" fmla="*/ 53923 h 3394979"/>
              <a:gd name="connsiteX3" fmla="*/ 3437021 w 3437021"/>
              <a:gd name="connsiteY3" fmla="*/ 3394979 h 3394979"/>
              <a:gd name="connsiteX4" fmla="*/ 46548 w 3437021"/>
              <a:gd name="connsiteY4" fmla="*/ 3394979 h 3394979"/>
              <a:gd name="connsiteX5" fmla="*/ 40083 w 3437021"/>
              <a:gd name="connsiteY5" fmla="*/ 3362294 h 3394979"/>
              <a:gd name="connsiteX6" fmla="*/ 714251 w 3437021"/>
              <a:gd name="connsiteY6" fmla="*/ 963965 h 3394979"/>
              <a:gd name="connsiteX7" fmla="*/ 2527495 w 3437021"/>
              <a:gd name="connsiteY7" fmla="*/ 19847 h 3394979"/>
              <a:gd name="connsiteX8" fmla="*/ 2870276 w 3437021"/>
              <a:gd name="connsiteY8" fmla="*/ 7 h 33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7021" h="3394979">
                <a:moveTo>
                  <a:pt x="2870276" y="7"/>
                </a:moveTo>
                <a:cubicBezTo>
                  <a:pt x="3145925" y="-549"/>
                  <a:pt x="3350762" y="35787"/>
                  <a:pt x="3429147" y="52193"/>
                </a:cubicBezTo>
                <a:lnTo>
                  <a:pt x="3437021" y="53923"/>
                </a:lnTo>
                <a:lnTo>
                  <a:pt x="3437021" y="3394979"/>
                </a:lnTo>
                <a:lnTo>
                  <a:pt x="46548" y="3394979"/>
                </a:lnTo>
                <a:lnTo>
                  <a:pt x="40083" y="3362294"/>
                </a:lnTo>
                <a:cubicBezTo>
                  <a:pt x="-4627" y="3119390"/>
                  <a:pt x="-162537" y="1947142"/>
                  <a:pt x="714251" y="963965"/>
                </a:cubicBezTo>
                <a:cubicBezTo>
                  <a:pt x="1318666" y="286034"/>
                  <a:pt x="2033847" y="76341"/>
                  <a:pt x="2527495" y="19847"/>
                </a:cubicBezTo>
                <a:cubicBezTo>
                  <a:pt x="2649981" y="5786"/>
                  <a:pt x="2765267" y="219"/>
                  <a:pt x="2870276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36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image </a:t>
            </a:r>
            <a:br>
              <a:rPr lang="en-GB" dirty="0"/>
            </a:br>
            <a:r>
              <a:rPr lang="en-GB" dirty="0"/>
              <a:t>via Templafy, Images</a:t>
            </a:r>
          </a:p>
        </p:txBody>
      </p:sp>
    </p:spTree>
    <p:extLst>
      <p:ext uri="{BB962C8B-B14F-4D97-AF65-F5344CB8AC3E}">
        <p14:creationId xmlns:p14="http://schemas.microsoft.com/office/powerpoint/2010/main" val="19517593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64976C-D297-4093-9A04-09D1D7A3A0D7}"/>
              </a:ext>
            </a:extLst>
          </p:cNvPr>
          <p:cNvSpPr/>
          <p:nvPr userDrawn="1"/>
        </p:nvSpPr>
        <p:spPr>
          <a:xfrm>
            <a:off x="8631936" y="377952"/>
            <a:ext cx="3560064" cy="565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CDD21F-CD46-4CEC-ABDA-2D06D110FE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11144061 w 12192000"/>
              <a:gd name="connsiteY0" fmla="*/ 5043052 h 6858000"/>
              <a:gd name="connsiteX1" fmla="*/ 12192000 w 12192000"/>
              <a:gd name="connsiteY1" fmla="*/ 5043052 h 6858000"/>
              <a:gd name="connsiteX2" fmla="*/ 12192000 w 12192000"/>
              <a:gd name="connsiteY2" fmla="*/ 6057492 h 6858000"/>
              <a:gd name="connsiteX3" fmla="*/ 12182248 w 12192000"/>
              <a:gd name="connsiteY3" fmla="*/ 6059486 h 6858000"/>
              <a:gd name="connsiteX4" fmla="*/ 11672364 w 12192000"/>
              <a:gd name="connsiteY4" fmla="*/ 6111219 h 6858000"/>
              <a:gd name="connsiteX5" fmla="*/ 11144061 w 12192000"/>
              <a:gd name="connsiteY5" fmla="*/ 6064054 h 6858000"/>
              <a:gd name="connsiteX6" fmla="*/ 11144061 w 12192000"/>
              <a:gd name="connsiteY6" fmla="*/ 3948064 h 6858000"/>
              <a:gd name="connsiteX7" fmla="*/ 12192000 w 12192000"/>
              <a:gd name="connsiteY7" fmla="*/ 3948064 h 6858000"/>
              <a:gd name="connsiteX8" fmla="*/ 12192000 w 12192000"/>
              <a:gd name="connsiteY8" fmla="*/ 5019700 h 6858000"/>
              <a:gd name="connsiteX9" fmla="*/ 11144061 w 12192000"/>
              <a:gd name="connsiteY9" fmla="*/ 5019700 h 6858000"/>
              <a:gd name="connsiteX10" fmla="*/ 9018537 w 12192000"/>
              <a:gd name="connsiteY10" fmla="*/ 3948064 h 6858000"/>
              <a:gd name="connsiteX11" fmla="*/ 11120709 w 12192000"/>
              <a:gd name="connsiteY11" fmla="*/ 3948064 h 6858000"/>
              <a:gd name="connsiteX12" fmla="*/ 11120709 w 12192000"/>
              <a:gd name="connsiteY12" fmla="*/ 5019700 h 6858000"/>
              <a:gd name="connsiteX13" fmla="*/ 11120709 w 12192000"/>
              <a:gd name="connsiteY13" fmla="*/ 6059892 h 6858000"/>
              <a:gd name="connsiteX14" fmla="*/ 9591518 w 12192000"/>
              <a:gd name="connsiteY14" fmla="*/ 5140158 h 6858000"/>
              <a:gd name="connsiteX15" fmla="*/ 9022639 w 12192000"/>
              <a:gd name="connsiteY15" fmla="*/ 3969576 h 6858000"/>
              <a:gd name="connsiteX16" fmla="*/ 11659988 w 12192000"/>
              <a:gd name="connsiteY16" fmla="*/ 740227 h 6858000"/>
              <a:gd name="connsiteX17" fmla="*/ 12172464 w 12192000"/>
              <a:gd name="connsiteY17" fmla="*/ 786818 h 6858000"/>
              <a:gd name="connsiteX18" fmla="*/ 12192000 w 12192000"/>
              <a:gd name="connsiteY18" fmla="*/ 791020 h 6858000"/>
              <a:gd name="connsiteX19" fmla="*/ 12192000 w 12192000"/>
              <a:gd name="connsiteY19" fmla="*/ 3924019 h 6858000"/>
              <a:gd name="connsiteX20" fmla="*/ 11144061 w 12192000"/>
              <a:gd name="connsiteY20" fmla="*/ 3924019 h 6858000"/>
              <a:gd name="connsiteX21" fmla="*/ 11120940 w 12192000"/>
              <a:gd name="connsiteY21" fmla="*/ 3924019 h 6858000"/>
              <a:gd name="connsiteX22" fmla="*/ 9014017 w 12192000"/>
              <a:gd name="connsiteY22" fmla="*/ 3924019 h 6858000"/>
              <a:gd name="connsiteX23" fmla="*/ 9007590 w 12192000"/>
              <a:gd name="connsiteY23" fmla="*/ 3891337 h 6858000"/>
              <a:gd name="connsiteX24" fmla="*/ 9639378 w 12192000"/>
              <a:gd name="connsiteY24" fmla="*/ 1643643 h 6858000"/>
              <a:gd name="connsiteX25" fmla="*/ 11338735 w 12192000"/>
              <a:gd name="connsiteY25" fmla="*/ 758821 h 6858000"/>
              <a:gd name="connsiteX26" fmla="*/ 11659988 w 12192000"/>
              <a:gd name="connsiteY26" fmla="*/ 740227 h 6858000"/>
              <a:gd name="connsiteX27" fmla="*/ 0 w 12192000"/>
              <a:gd name="connsiteY27" fmla="*/ 0 h 6858000"/>
              <a:gd name="connsiteX28" fmla="*/ 12192000 w 12192000"/>
              <a:gd name="connsiteY28" fmla="*/ 0 h 6858000"/>
              <a:gd name="connsiteX29" fmla="*/ 12192000 w 12192000"/>
              <a:gd name="connsiteY29" fmla="*/ 178724 h 6858000"/>
              <a:gd name="connsiteX30" fmla="*/ 12192000 w 12192000"/>
              <a:gd name="connsiteY30" fmla="*/ 377825 h 6858000"/>
              <a:gd name="connsiteX31" fmla="*/ 12192000 w 12192000"/>
              <a:gd name="connsiteY31" fmla="*/ 767627 h 6858000"/>
              <a:gd name="connsiteX32" fmla="*/ 12153423 w 12192000"/>
              <a:gd name="connsiteY32" fmla="*/ 759796 h 6858000"/>
              <a:gd name="connsiteX33" fmla="*/ 11336885 w 12192000"/>
              <a:gd name="connsiteY33" fmla="*/ 735931 h 6858000"/>
              <a:gd name="connsiteX34" fmla="*/ 9622037 w 12192000"/>
              <a:gd name="connsiteY34" fmla="*/ 1628383 h 6858000"/>
              <a:gd name="connsiteX35" fmla="*/ 8990252 w 12192000"/>
              <a:gd name="connsiteY35" fmla="*/ 3922626 h 6858000"/>
              <a:gd name="connsiteX36" fmla="*/ 8993369 w 12192000"/>
              <a:gd name="connsiteY36" fmla="*/ 3937040 h 6858000"/>
              <a:gd name="connsiteX37" fmla="*/ 8993391 w 12192000"/>
              <a:gd name="connsiteY37" fmla="*/ 3937198 h 6858000"/>
              <a:gd name="connsiteX38" fmla="*/ 9573715 w 12192000"/>
              <a:gd name="connsiteY38" fmla="*/ 5154494 h 6858000"/>
              <a:gd name="connsiteX39" fmla="*/ 11118437 w 12192000"/>
              <a:gd name="connsiteY39" fmla="*/ 6082827 h 6858000"/>
              <a:gd name="connsiteX40" fmla="*/ 11121105 w 12192000"/>
              <a:gd name="connsiteY40" fmla="*/ 6083322 h 6858000"/>
              <a:gd name="connsiteX41" fmla="*/ 11130188 w 12192000"/>
              <a:gd name="connsiteY41" fmla="*/ 6085093 h 6858000"/>
              <a:gd name="connsiteX42" fmla="*/ 11672133 w 12192000"/>
              <a:gd name="connsiteY42" fmla="*/ 6134341 h 6858000"/>
              <a:gd name="connsiteX43" fmla="*/ 12175860 w 12192000"/>
              <a:gd name="connsiteY43" fmla="*/ 6084205 h 6858000"/>
              <a:gd name="connsiteX44" fmla="*/ 12192000 w 12192000"/>
              <a:gd name="connsiteY44" fmla="*/ 6080954 h 6858000"/>
              <a:gd name="connsiteX45" fmla="*/ 12192000 w 12192000"/>
              <a:gd name="connsiteY45" fmla="*/ 6304887 h 6858000"/>
              <a:gd name="connsiteX46" fmla="*/ 12192000 w 12192000"/>
              <a:gd name="connsiteY46" fmla="*/ 6477924 h 6858000"/>
              <a:gd name="connsiteX47" fmla="*/ 12192000 w 12192000"/>
              <a:gd name="connsiteY47" fmla="*/ 6858000 h 6858000"/>
              <a:gd name="connsiteX48" fmla="*/ 0 w 12192000"/>
              <a:gd name="connsiteY48" fmla="*/ 6858000 h 6858000"/>
              <a:gd name="connsiteX49" fmla="*/ 0 w 12192000"/>
              <a:gd name="connsiteY49" fmla="*/ 6477924 h 6858000"/>
              <a:gd name="connsiteX50" fmla="*/ 0 w 12192000"/>
              <a:gd name="connsiteY50" fmla="*/ 6304887 h 6858000"/>
              <a:gd name="connsiteX51" fmla="*/ 0 w 12192000"/>
              <a:gd name="connsiteY51" fmla="*/ 377825 h 6858000"/>
              <a:gd name="connsiteX52" fmla="*/ 0 w 12192000"/>
              <a:gd name="connsiteY52" fmla="*/ 1787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6858000">
                <a:moveTo>
                  <a:pt x="11144061" y="5043052"/>
                </a:moveTo>
                <a:lnTo>
                  <a:pt x="12192000" y="5043052"/>
                </a:lnTo>
                <a:lnTo>
                  <a:pt x="12192000" y="6057492"/>
                </a:lnTo>
                <a:lnTo>
                  <a:pt x="12182248" y="6059486"/>
                </a:lnTo>
                <a:cubicBezTo>
                  <a:pt x="12102211" y="6075285"/>
                  <a:pt x="11896316" y="6111219"/>
                  <a:pt x="11672364" y="6111219"/>
                </a:cubicBezTo>
                <a:cubicBezTo>
                  <a:pt x="11429368" y="6111219"/>
                  <a:pt x="11193538" y="6072609"/>
                  <a:pt x="11144061" y="6064054"/>
                </a:cubicBezTo>
                <a:close/>
                <a:moveTo>
                  <a:pt x="11144061" y="3948064"/>
                </a:moveTo>
                <a:lnTo>
                  <a:pt x="12192000" y="3948064"/>
                </a:lnTo>
                <a:lnTo>
                  <a:pt x="12192000" y="5019700"/>
                </a:lnTo>
                <a:lnTo>
                  <a:pt x="11144061" y="5019700"/>
                </a:lnTo>
                <a:close/>
                <a:moveTo>
                  <a:pt x="9018537" y="3948064"/>
                </a:moveTo>
                <a:lnTo>
                  <a:pt x="11120709" y="3948064"/>
                </a:lnTo>
                <a:lnTo>
                  <a:pt x="11120709" y="5019700"/>
                </a:lnTo>
                <a:lnTo>
                  <a:pt x="11120709" y="6059892"/>
                </a:lnTo>
                <a:cubicBezTo>
                  <a:pt x="11004644" y="6037235"/>
                  <a:pt x="10163751" y="5851808"/>
                  <a:pt x="9591518" y="5140158"/>
                </a:cubicBezTo>
                <a:cubicBezTo>
                  <a:pt x="9176433" y="4623848"/>
                  <a:pt x="9050309" y="4107538"/>
                  <a:pt x="9022639" y="3969576"/>
                </a:cubicBezTo>
                <a:close/>
                <a:moveTo>
                  <a:pt x="11659988" y="740227"/>
                </a:moveTo>
                <a:cubicBezTo>
                  <a:pt x="11906023" y="739731"/>
                  <a:pt x="12091863" y="770595"/>
                  <a:pt x="12172464" y="786818"/>
                </a:cubicBezTo>
                <a:lnTo>
                  <a:pt x="12192000" y="791020"/>
                </a:lnTo>
                <a:lnTo>
                  <a:pt x="12192000" y="3924019"/>
                </a:lnTo>
                <a:lnTo>
                  <a:pt x="11144061" y="3924019"/>
                </a:lnTo>
                <a:lnTo>
                  <a:pt x="11120940" y="3924019"/>
                </a:lnTo>
                <a:lnTo>
                  <a:pt x="9014017" y="3924019"/>
                </a:lnTo>
                <a:lnTo>
                  <a:pt x="9007590" y="3891337"/>
                </a:lnTo>
                <a:cubicBezTo>
                  <a:pt x="8965852" y="3663689"/>
                  <a:pt x="8817661" y="2565068"/>
                  <a:pt x="9639378" y="1643643"/>
                </a:cubicBezTo>
                <a:cubicBezTo>
                  <a:pt x="10205830" y="1008291"/>
                  <a:pt x="10876093" y="811767"/>
                  <a:pt x="11338735" y="758821"/>
                </a:cubicBezTo>
                <a:cubicBezTo>
                  <a:pt x="11453529" y="745643"/>
                  <a:pt x="11561574" y="740426"/>
                  <a:pt x="11659988" y="74022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78724"/>
                </a:lnTo>
                <a:lnTo>
                  <a:pt x="12192000" y="377825"/>
                </a:lnTo>
                <a:lnTo>
                  <a:pt x="12192000" y="767627"/>
                </a:lnTo>
                <a:lnTo>
                  <a:pt x="12153423" y="759796"/>
                </a:lnTo>
                <a:cubicBezTo>
                  <a:pt x="12022481" y="735324"/>
                  <a:pt x="11716294" y="692581"/>
                  <a:pt x="11336885" y="735931"/>
                </a:cubicBezTo>
                <a:cubicBezTo>
                  <a:pt x="10870083" y="789109"/>
                  <a:pt x="10193808" y="987252"/>
                  <a:pt x="9622037" y="1628383"/>
                </a:cubicBezTo>
                <a:cubicBezTo>
                  <a:pt x="8755018" y="2600745"/>
                  <a:pt x="8958903" y="3769812"/>
                  <a:pt x="8990252" y="3922626"/>
                </a:cubicBezTo>
                <a:lnTo>
                  <a:pt x="8993369" y="3937040"/>
                </a:lnTo>
                <a:lnTo>
                  <a:pt x="8993391" y="3937198"/>
                </a:lnTo>
                <a:cubicBezTo>
                  <a:pt x="8994315" y="3943209"/>
                  <a:pt x="9087029" y="4549198"/>
                  <a:pt x="9573715" y="5154494"/>
                </a:cubicBezTo>
                <a:cubicBezTo>
                  <a:pt x="10153534" y="5875637"/>
                  <a:pt x="11006464" y="6061125"/>
                  <a:pt x="11118437" y="6082827"/>
                </a:cubicBezTo>
                <a:lnTo>
                  <a:pt x="11121105" y="6083322"/>
                </a:lnTo>
                <a:lnTo>
                  <a:pt x="11130188" y="6085093"/>
                </a:lnTo>
                <a:cubicBezTo>
                  <a:pt x="11132963" y="6085557"/>
                  <a:pt x="11397924" y="6134341"/>
                  <a:pt x="11672133" y="6134341"/>
                </a:cubicBezTo>
                <a:cubicBezTo>
                  <a:pt x="11888715" y="6134341"/>
                  <a:pt x="12088519" y="6101047"/>
                  <a:pt x="12175860" y="6084205"/>
                </a:cubicBezTo>
                <a:lnTo>
                  <a:pt x="12192000" y="6080954"/>
                </a:lnTo>
                <a:lnTo>
                  <a:pt x="12192000" y="6304887"/>
                </a:lnTo>
                <a:lnTo>
                  <a:pt x="12192000" y="647792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477924"/>
                </a:lnTo>
                <a:lnTo>
                  <a:pt x="0" y="6304887"/>
                </a:lnTo>
                <a:lnTo>
                  <a:pt x="0" y="377825"/>
                </a:lnTo>
                <a:lnTo>
                  <a:pt x="0" y="17872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A1FAC4C-2447-47DA-AAB4-9EAC400B8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49" y="1798637"/>
            <a:ext cx="5064638" cy="1711325"/>
          </a:xfrm>
        </p:spPr>
        <p:txBody>
          <a:bodyPr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2022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543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50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D959-D184-4493-A7E4-5ACA5BF1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61210-6CB0-4486-9A17-47DAA449E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87B9-1A3F-42C1-933F-2F5253E5F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06871-540D-4750-996E-A559F845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02/05/2026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5687-6F34-45F4-812B-6DD196E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062-A972-4E99-9098-5FE7F802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85534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800000"/>
            <a:ext cx="5463074" cy="4222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6000" y="1807200"/>
            <a:ext cx="5463074" cy="4222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8408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1150938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800000"/>
            <a:ext cx="3418801" cy="423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86000" y="1800000"/>
            <a:ext cx="3420000" cy="423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33200" y="1800000"/>
            <a:ext cx="3420000" cy="423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6FB0C5-4A14-469C-BBB6-211FD4B72F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2022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98FFEA5-A780-4345-BEF1-AAA5D1DFB7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8C4FF1-FA1A-4A09-B508-8A6C04BA9B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2075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3A001-429C-47E6-88A1-8CFEFCB88B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556000"/>
            <a:ext cx="11112500" cy="2468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301999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here and insert image via Templafy, Images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2022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0885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3B52-4ABB-472D-8186-F3BF381DC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0000"/>
            <a:ext cx="5375991" cy="1150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3A001-429C-47E6-88A1-8CFEFCB88B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1798638"/>
            <a:ext cx="5376250" cy="4231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0"/>
            <a:ext cx="5916000" cy="6299200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777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image via Templafy, Images</a:t>
            </a:r>
          </a:p>
          <a:p>
            <a:endParaRPr lang="en-GB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2022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599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3B52-4ABB-472D-8186-F3BF381DC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3073" y="540000"/>
            <a:ext cx="5375991" cy="1150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3A001-429C-47E6-88A1-8CFEFCB88B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2824" y="1824938"/>
            <a:ext cx="5376250" cy="4205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16000" cy="6299200"/>
          </a:xfrm>
          <a:solidFill>
            <a:schemeClr val="bg1">
              <a:lumMod val="9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777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image via Templafy, Images</a:t>
            </a:r>
          </a:p>
          <a:p>
            <a:endParaRPr lang="en-GB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2022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3811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755D-1BE9-42A9-929E-A63DEEC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A880-3CF6-4E67-B5D8-E059AC34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1F475-DC90-4C02-9CBD-60E13987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8518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8DBC4-5AB4-4F00-952D-E8E5FAAC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91983-00E8-424B-B389-7DE321CA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2993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2022</a:t>
            </a:r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6876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23" y="2084852"/>
            <a:ext cx="3744416" cy="1248139"/>
          </a:xfrm>
        </p:spPr>
        <p:txBody>
          <a:bodyPr anchor="t">
            <a:no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517" y="3525011"/>
            <a:ext cx="3744000" cy="576064"/>
          </a:xfrm>
        </p:spPr>
        <p:txBody>
          <a:bodyPr tIns="0" anchor="t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</a:t>
            </a:r>
          </a:p>
          <a:p>
            <a:r>
              <a:rPr lang="en-US" dirty="0"/>
              <a:t>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6275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6766"/>
            <a:ext cx="10972800" cy="155119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2021.04.01.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95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47" Type="http://schemas.openxmlformats.org/officeDocument/2006/relationships/image" Target="../media/image9.png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theme" Target="../theme/theme3.xml"/><Relationship Id="rId20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118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image" Target="../media/image13.jpg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theme" Target="../theme/theme6.xml"/><Relationship Id="rId35" Type="http://schemas.openxmlformats.org/officeDocument/2006/relationships/image" Target="../media/image6.emf"/><Relationship Id="rId8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AFBCAE-280F-4CB0-BA65-4D1CE85EC3FD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800000"/>
            <a:ext cx="11113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3200" cy="1150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7B00AF-1383-42F0-888F-892F967A237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9750" y="63986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7340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1065" userDrawn="1">
          <p15:clr>
            <a:srgbClr val="F26B43"/>
          </p15:clr>
        </p15:guide>
        <p15:guide id="5" orient="horz" pos="1133" userDrawn="1">
          <p15:clr>
            <a:srgbClr val="F26B43"/>
          </p15:clr>
        </p15:guide>
        <p15:guide id="6" orient="horz" pos="39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br>
              <a:rPr lang="nb-NO" dirty="0"/>
            </a:b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5"/>
            <a:ext cx="109728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7419" y="6350001"/>
            <a:ext cx="2199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D8C9-79CD-47CE-8B7D-EAB98B2D60B4}" type="datetime1">
              <a:rPr lang="nl-BE" smtClean="0"/>
              <a:pPr/>
              <a:t>5/02/2026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350001"/>
            <a:ext cx="57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598" y="6350001"/>
            <a:ext cx="702469" cy="365125"/>
          </a:xfrm>
          <a:prstGeom prst="rect">
            <a:avLst/>
          </a:prstGeom>
        </p:spPr>
        <p:txBody>
          <a:bodyPr vert="horz" lIns="0" tIns="45720" rIns="7200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548AF6AD-5F1F-4DA1-820E-B9DDDDEBA6CD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414380941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75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4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8476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3048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7620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title"/>
          <p:cNvSpPr>
            <a:spLocks noGrp="1" noChangeArrowheads="1"/>
          </p:cNvSpPr>
          <p:nvPr>
            <p:ph type="title"/>
          </p:nvPr>
        </p:nvSpPr>
        <p:spPr bwMode="auto">
          <a:xfrm>
            <a:off x="723901" y="230189"/>
            <a:ext cx="1075901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108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GB" altLang="hu-HU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2" y="1674814"/>
            <a:ext cx="10763249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Click to edit Master text styles</a:t>
            </a:r>
          </a:p>
          <a:p>
            <a:pPr lvl="1"/>
            <a:r>
              <a:rPr lang="en-GB" altLang="hu-HU"/>
              <a:t>Second level</a:t>
            </a:r>
          </a:p>
          <a:p>
            <a:pPr lvl="2"/>
            <a:r>
              <a:rPr lang="en-GB" altLang="hu-HU"/>
              <a:t>Third level</a:t>
            </a:r>
          </a:p>
        </p:txBody>
      </p:sp>
      <p:sp>
        <p:nvSpPr>
          <p:cNvPr id="3076" name="Classification"/>
          <p:cNvSpPr txBox="1">
            <a:spLocks noChangeArrowheads="1"/>
          </p:cNvSpPr>
          <p:nvPr/>
        </p:nvSpPr>
        <p:spPr bwMode="black">
          <a:xfrm>
            <a:off x="7926918" y="0"/>
            <a:ext cx="3998383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hu-HU" sz="1400">
                <a:solidFill>
                  <a:srgbClr val="8C0000"/>
                </a:solidFill>
                <a:cs typeface="Times New Roman" pitchFamily="18" charset="0"/>
              </a:rPr>
              <a:t>  </a:t>
            </a:r>
          </a:p>
        </p:txBody>
      </p:sp>
      <p:pic>
        <p:nvPicPr>
          <p:cNvPr id="3077" name="Picture 9" descr="Riktig_YARA_RGB copy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6248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10"/>
          <p:cNvSpPr>
            <a:spLocks noChangeShapeType="1"/>
          </p:cNvSpPr>
          <p:nvPr/>
        </p:nvSpPr>
        <p:spPr bwMode="auto">
          <a:xfrm>
            <a:off x="711200" y="6096000"/>
            <a:ext cx="107696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000" tIns="46800" rIns="72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800">
              <a:solidFill>
                <a:srgbClr val="000000"/>
              </a:solidFill>
            </a:endParaRPr>
          </a:p>
        </p:txBody>
      </p:sp>
      <p:sp>
        <p:nvSpPr>
          <p:cNvPr id="3079" name="Oval 38"/>
          <p:cNvSpPr>
            <a:spLocks noChangeArrowheads="1"/>
          </p:cNvSpPr>
          <p:nvPr/>
        </p:nvSpPr>
        <p:spPr bwMode="auto">
          <a:xfrm>
            <a:off x="9673167" y="6230719"/>
            <a:ext cx="204560" cy="463991"/>
          </a:xfrm>
          <a:prstGeom prst="ellipse">
            <a:avLst/>
          </a:prstGeom>
          <a:solidFill>
            <a:srgbClr val="DFD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46800" rIns="72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u-HU" altLang="hu-HU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0" name="Oval 39"/>
          <p:cNvSpPr>
            <a:spLocks noChangeArrowheads="1"/>
          </p:cNvSpPr>
          <p:nvPr/>
        </p:nvSpPr>
        <p:spPr bwMode="auto">
          <a:xfrm>
            <a:off x="9042400" y="6230719"/>
            <a:ext cx="204560" cy="463991"/>
          </a:xfrm>
          <a:prstGeom prst="ellipse">
            <a:avLst/>
          </a:prstGeom>
          <a:solidFill>
            <a:srgbClr val="DFD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46800" rIns="72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u-HU" altLang="hu-HU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1" name="Oval 40"/>
          <p:cNvSpPr>
            <a:spLocks noChangeArrowheads="1"/>
          </p:cNvSpPr>
          <p:nvPr/>
        </p:nvSpPr>
        <p:spPr bwMode="auto">
          <a:xfrm>
            <a:off x="10331451" y="6230719"/>
            <a:ext cx="204560" cy="463991"/>
          </a:xfrm>
          <a:prstGeom prst="ellipse">
            <a:avLst/>
          </a:prstGeom>
          <a:solidFill>
            <a:srgbClr val="DFD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46800" rIns="72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u-HU" altLang="hu-HU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2" name="Oval 41"/>
          <p:cNvSpPr>
            <a:spLocks noChangeArrowheads="1"/>
          </p:cNvSpPr>
          <p:nvPr/>
        </p:nvSpPr>
        <p:spPr bwMode="auto">
          <a:xfrm>
            <a:off x="10972800" y="6230719"/>
            <a:ext cx="204560" cy="463991"/>
          </a:xfrm>
          <a:prstGeom prst="ellipse">
            <a:avLst/>
          </a:prstGeom>
          <a:solidFill>
            <a:srgbClr val="DFD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46800" rIns="72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u-HU" altLang="hu-HU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84" y="638175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/>
              <a:t>Kovács András</a:t>
            </a:r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3001" y="6245225"/>
            <a:ext cx="191981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603C0-F090-474A-A91A-6DD07A2E1D9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8018" y="6308726"/>
            <a:ext cx="178858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44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  <p:sldLayoutId id="2147483859" r:id="rId34"/>
    <p:sldLayoutId id="2147483860" r:id="rId35"/>
    <p:sldLayoutId id="2147483861" r:id="rId36"/>
    <p:sldLayoutId id="2147483862" r:id="rId37"/>
    <p:sldLayoutId id="2147483863" r:id="rId38"/>
    <p:sldLayoutId id="2147483864" r:id="rId39"/>
    <p:sldLayoutId id="2147483865" r:id="rId40"/>
    <p:sldLayoutId id="2147483866" r:id="rId41"/>
    <p:sldLayoutId id="2147483867" r:id="rId42"/>
    <p:sldLayoutId id="2147483868" r:id="rId43"/>
    <p:sldLayoutId id="2147483869" r:id="rId44"/>
    <p:sldLayoutId id="2147483870" r:id="rId4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EA83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EA83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EA83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EA83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7EA83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EA83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EA83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EA83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EA831"/>
          </a:solidFill>
          <a:latin typeface="Arial Black" pitchFamily="34" charset="0"/>
        </a:defRPr>
      </a:lvl9pPr>
    </p:titleStyle>
    <p:bodyStyle>
      <a:lvl1pPr marL="382588" indent="-3825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5175" indent="-1920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39825" indent="-1841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9703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2116138" indent="-2286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rgbClr val="B5B1AA"/>
        </a:buClr>
        <a:buSzPct val="75000"/>
        <a:buFont typeface="Monotype Sorts" pitchFamily="2" charset="2"/>
        <a:defRPr>
          <a:solidFill>
            <a:schemeClr val="tx1"/>
          </a:solidFill>
          <a:latin typeface="+mn-lt"/>
        </a:defRPr>
      </a:lvl5pPr>
      <a:lvl6pPr marL="2573338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B5B1AA"/>
        </a:buClr>
        <a:buSzPct val="75000"/>
        <a:buFont typeface="Monotype Sorts" charset="0"/>
        <a:defRPr>
          <a:solidFill>
            <a:schemeClr val="tx1"/>
          </a:solidFill>
          <a:latin typeface="+mn-lt"/>
        </a:defRPr>
      </a:lvl6pPr>
      <a:lvl7pPr marL="3030538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B5B1AA"/>
        </a:buClr>
        <a:buSzPct val="75000"/>
        <a:buFont typeface="Monotype Sorts" charset="0"/>
        <a:defRPr>
          <a:solidFill>
            <a:schemeClr val="tx1"/>
          </a:solidFill>
          <a:latin typeface="+mn-lt"/>
        </a:defRPr>
      </a:lvl7pPr>
      <a:lvl8pPr marL="3487738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B5B1AA"/>
        </a:buClr>
        <a:buSzPct val="75000"/>
        <a:buFont typeface="Monotype Sorts" charset="0"/>
        <a:defRPr>
          <a:solidFill>
            <a:schemeClr val="tx1"/>
          </a:solidFill>
          <a:latin typeface="+mn-lt"/>
        </a:defRPr>
      </a:lvl8pPr>
      <a:lvl9pPr marL="3944938" indent="-228600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B5B1AA"/>
        </a:buClr>
        <a:buSzPct val="75000"/>
        <a:buFont typeface="Monotype Sorts" charset="0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AFBCAE-280F-4CB0-BA65-4D1CE85EC3FD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800000"/>
            <a:ext cx="11113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3200" cy="1150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7B00AF-1383-42F0-888F-892F967A23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9750" y="63986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7340">
          <p15:clr>
            <a:srgbClr val="F26B43"/>
          </p15:clr>
        </p15:guide>
        <p15:guide id="3" orient="horz" pos="340">
          <p15:clr>
            <a:srgbClr val="F26B43"/>
          </p15:clr>
        </p15:guide>
        <p15:guide id="4" orient="horz" pos="1065">
          <p15:clr>
            <a:srgbClr val="F26B43"/>
          </p15:clr>
        </p15:guide>
        <p15:guide id="5" orient="horz" pos="1133">
          <p15:clr>
            <a:srgbClr val="F26B43"/>
          </p15:clr>
        </p15:guide>
        <p15:guide id="6" orient="horz" pos="396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AFBCAE-280F-4CB0-BA65-4D1CE85EC3FD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800000"/>
            <a:ext cx="11113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3200" cy="1150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2022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7B00AF-1383-42F0-888F-892F967A23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9750" y="6398600"/>
            <a:ext cx="360000" cy="360000"/>
          </a:xfrm>
          <a:prstGeom prst="rect">
            <a:avLst/>
          </a:prstGeom>
        </p:spPr>
      </p:pic>
      <p:pic>
        <p:nvPicPr>
          <p:cNvPr id="946877249" name="image" descr="{&quot;templafy&quot;:{&quot;id&quot;:&quot;aa1059f5-e48b-4bee-802e-80bfd675cb3a&quot;}}" hidden="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73489" y="-12192"/>
            <a:ext cx="972000" cy="11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2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rgbClr val="2777B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rgbClr val="7F7F7F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1200" kern="1200">
          <a:solidFill>
            <a:srgbClr val="7F7F7F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rgbClr val="7F7F7F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rgbClr val="7F7F7F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baseline="0">
          <a:solidFill>
            <a:srgbClr val="7F7F7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7340">
          <p15:clr>
            <a:srgbClr val="F26B43"/>
          </p15:clr>
        </p15:guide>
        <p15:guide id="3" orient="horz" pos="340">
          <p15:clr>
            <a:srgbClr val="F26B43"/>
          </p15:clr>
        </p15:guide>
        <p15:guide id="4" orient="horz" pos="1065">
          <p15:clr>
            <a:srgbClr val="F26B43"/>
          </p15:clr>
        </p15:guide>
        <p15:guide id="5" orient="horz" pos="1133">
          <p15:clr>
            <a:srgbClr val="F26B43"/>
          </p15:clr>
        </p15:guide>
        <p15:guide id="6" orient="horz" pos="396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6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6766"/>
            <a:ext cx="10972800" cy="480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330976822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943848012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8044" y="6357018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2021.04.01.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260" y="6357018"/>
            <a:ext cx="5386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Téli alma és csonthéjasok tápanyagellátása – Kovács András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6" y="6357018"/>
            <a:ext cx="891275" cy="365125"/>
          </a:xfrm>
          <a:prstGeom prst="rect">
            <a:avLst/>
          </a:prstGeom>
        </p:spPr>
        <p:txBody>
          <a:bodyPr vert="horz" lIns="91440" tIns="45720" rIns="7200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2D84-EAEE-4051-8C9B-DD096B5D4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89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121917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8781" indent="-239994" algn="l" defTabSz="1219170" rtl="0" eaLnBrk="1" latinLnBrk="0" hangingPunct="1">
        <a:spcBef>
          <a:spcPct val="20000"/>
        </a:spcBef>
        <a:buClr>
          <a:schemeClr val="bg2"/>
        </a:buClr>
        <a:buSzPct val="90000"/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366" indent="-239994" algn="l" defTabSz="1219170" rtl="0" eaLnBrk="1" latinLnBrk="0" hangingPunct="1">
        <a:spcBef>
          <a:spcPct val="20000"/>
        </a:spcBef>
        <a:buClr>
          <a:schemeClr val="bg2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951" indent="-239994" algn="l" defTabSz="1219170" rtl="0" eaLnBrk="1" latinLnBrk="0" hangingPunct="1">
        <a:spcBef>
          <a:spcPct val="20000"/>
        </a:spcBef>
        <a:buClr>
          <a:schemeClr val="bg2"/>
        </a:buClr>
        <a:buSzPct val="70000"/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577536" indent="-239994" algn="l" defTabSz="1219170" rtl="0" eaLnBrk="1" latinLnBrk="0" hangingPunct="1">
        <a:spcBef>
          <a:spcPct val="20000"/>
        </a:spcBef>
        <a:buClr>
          <a:schemeClr val="bg2"/>
        </a:buClr>
        <a:buSzPct val="6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7120" indent="-239994" algn="l" defTabSz="121917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705" indent="-239994" algn="l" defTabSz="121917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6290" indent="-239994" algn="l" defTabSz="121917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5875" indent="-239994" algn="l" defTabSz="121917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A14CE.0DC69E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2.svg"/><Relationship Id="rId3" Type="http://schemas.openxmlformats.org/officeDocument/2006/relationships/tags" Target="../tags/tag7.xml"/><Relationship Id="rId21" Type="http://schemas.openxmlformats.org/officeDocument/2006/relationships/image" Target="../media/image18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1.png"/><Relationship Id="rId2" Type="http://schemas.openxmlformats.org/officeDocument/2006/relationships/tags" Target="../tags/tag6.xml"/><Relationship Id="rId16" Type="http://schemas.openxmlformats.org/officeDocument/2006/relationships/notesSlide" Target="../notesSlides/notesSlide3.xml"/><Relationship Id="rId20" Type="http://schemas.openxmlformats.org/officeDocument/2006/relationships/chart" Target="../charts/chart2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slideLayout" Target="../slideLayouts/slideLayout89.xml"/><Relationship Id="rId10" Type="http://schemas.openxmlformats.org/officeDocument/2006/relationships/tags" Target="../tags/tag14.xml"/><Relationship Id="rId19" Type="http://schemas.openxmlformats.org/officeDocument/2006/relationships/chart" Target="../charts/chart1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89.xml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tags" Target="../tags/tag20.xml"/><Relationship Id="rId16" Type="http://schemas.openxmlformats.org/officeDocument/2006/relationships/image" Target="../media/image26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1.png"/><Relationship Id="rId5" Type="http://schemas.openxmlformats.org/officeDocument/2006/relationships/tags" Target="../tags/tag23.xml"/><Relationship Id="rId15" Type="http://schemas.openxmlformats.org/officeDocument/2006/relationships/image" Target="../media/image25.png"/><Relationship Id="rId10" Type="http://schemas.openxmlformats.org/officeDocument/2006/relationships/chart" Target="../charts/chart3.xml"/><Relationship Id="rId4" Type="http://schemas.openxmlformats.org/officeDocument/2006/relationships/tags" Target="../tags/tag22.xml"/><Relationship Id="rId9" Type="http://schemas.openxmlformats.org/officeDocument/2006/relationships/image" Target="../media/image20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25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1077-6B00-4EFB-B2AC-99B685341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7" y="2152650"/>
            <a:ext cx="4204302" cy="1969407"/>
          </a:xfrm>
        </p:spPr>
        <p:txBody>
          <a:bodyPr/>
          <a:lstStyle/>
          <a:p>
            <a:r>
              <a:rPr lang="hu-HU" dirty="0"/>
              <a:t>A minőségi műtrágya használat a síkeres termesztés alapja. /Yara termékekre alapozva/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B7E46-C73C-4AA9-A004-6248C1E32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7" y="4286585"/>
            <a:ext cx="3974684" cy="2842002"/>
          </a:xfrm>
        </p:spPr>
        <p:txBody>
          <a:bodyPr/>
          <a:lstStyle/>
          <a:p>
            <a:pPr>
              <a:buNone/>
            </a:pPr>
            <a:r>
              <a:rPr lang="hu-HU" dirty="0"/>
              <a:t>2026. 02.04.</a:t>
            </a:r>
          </a:p>
          <a:p>
            <a:r>
              <a:rPr lang="hu-HU" dirty="0"/>
              <a:t>Kovács András</a:t>
            </a:r>
          </a:p>
          <a:p>
            <a:r>
              <a:rPr lang="hu-HU" dirty="0"/>
              <a:t>+3630 6898 095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pic>
        <p:nvPicPr>
          <p:cNvPr id="7" name="Picture Placeholder 11" descr="A picture containing outdoor, person, tree, grass&#10;&#10;Description automatically generated">
            <a:extLst>
              <a:ext uri="{FF2B5EF4-FFF2-40B4-BE49-F238E27FC236}">
                <a16:creationId xmlns:a16="http://schemas.microsoft.com/office/drawing/2014/main" id="{0CF5A2E5-315F-46D6-B75B-920498A65A2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r="1774"/>
          <a:stretch>
            <a:fillRect/>
          </a:stretch>
        </p:blipFill>
        <p:spPr>
          <a:xfrm>
            <a:off x="4870450" y="409390"/>
            <a:ext cx="3643313" cy="3594100"/>
          </a:xfr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FEC6EF-9DBE-54FB-AE17-40F5BB42799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832083E-0263-4B2F-A183-0890CC737E82}" type="datetime1">
              <a:rPr lang="LID4096" smtClean="0"/>
              <a:t>02/05/2026</a:t>
            </a:fld>
            <a:endParaRPr lang="en-GB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014380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7DB92-D7CC-48F8-A571-DC71D3F5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7018"/>
            <a:ext cx="5386784" cy="365125"/>
          </a:xfrm>
        </p:spPr>
        <p:txBody>
          <a:bodyPr/>
          <a:lstStyle/>
          <a:p>
            <a:pPr algn="r" defTabSz="1219170"/>
            <a:r>
              <a:rPr lang="hu-HU" dirty="0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t>Gyuris Kálmán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17C1C-D9BB-499B-B73E-F1E7FC5A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E16FCDB-31C8-41E6-8ED3-DE08C4F1C05C}" type="slidenum">
              <a:rPr lang="hu-HU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defTabSz="1219170"/>
              <a:t>10</a:t>
            </a:fld>
            <a:endParaRPr lang="hu-HU" dirty="0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C35E66F7-96B1-4065-A022-AAEA94F80DD3}"/>
              </a:ext>
            </a:extLst>
          </p:cNvPr>
          <p:cNvSpPr txBox="1">
            <a:spLocks/>
          </p:cNvSpPr>
          <p:nvPr/>
        </p:nvSpPr>
        <p:spPr>
          <a:xfrm>
            <a:off x="609600" y="356659"/>
            <a:ext cx="10972800" cy="76808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hu-HU" sz="2667" dirty="0">
                <a:solidFill>
                  <a:srgbClr val="5E8AB4"/>
                </a:solidFill>
                <a:latin typeface="Arial"/>
                <a:cs typeface="Arial"/>
              </a:rPr>
              <a:t>A </a:t>
            </a:r>
            <a:r>
              <a:rPr lang="hu-HU" sz="2667" dirty="0" err="1">
                <a:solidFill>
                  <a:srgbClr val="5E8AB4"/>
                </a:solidFill>
                <a:latin typeface="Arial"/>
                <a:cs typeface="Arial"/>
              </a:rPr>
              <a:t>YaraMila</a:t>
            </a:r>
            <a:r>
              <a:rPr lang="hu-HU" sz="2667" dirty="0">
                <a:solidFill>
                  <a:srgbClr val="5E8AB4"/>
                </a:solidFill>
                <a:latin typeface="Arial"/>
                <a:cs typeface="Arial"/>
              </a:rPr>
              <a:t> </a:t>
            </a:r>
            <a:r>
              <a:rPr lang="hu-HU" sz="2667" dirty="0" err="1">
                <a:solidFill>
                  <a:srgbClr val="5E8AB4"/>
                </a:solidFill>
                <a:latin typeface="Arial"/>
                <a:cs typeface="Arial"/>
              </a:rPr>
              <a:t>Cropcare</a:t>
            </a:r>
            <a:r>
              <a:rPr lang="hu-HU" sz="2667" dirty="0">
                <a:solidFill>
                  <a:srgbClr val="5E8AB4"/>
                </a:solidFill>
                <a:latin typeface="Arial"/>
                <a:cs typeface="Arial"/>
              </a:rPr>
              <a:t> tulajdonságai:</a:t>
            </a:r>
            <a:endParaRPr lang="hu-HU" sz="2400" b="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50ACA3C-F320-44E6-85AB-E89BE05A1C76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1220755"/>
            <a:ext cx="8458200" cy="460851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04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4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2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8781" lvl="1" indent="-239994" defTabSz="1219170">
              <a:lnSpc>
                <a:spcPct val="90000"/>
              </a:lnSpc>
              <a:buClr>
                <a:srgbClr val="5E8AB4"/>
              </a:buClr>
              <a:buFont typeface="Wingdings" pitchFamily="2" charset="2"/>
              <a:buChar char="Ø"/>
            </a:pPr>
            <a:r>
              <a:rPr lang="hu-HU" altLang="hu-HU" sz="2400" dirty="0">
                <a:solidFill>
                  <a:srgbClr val="000000"/>
                </a:solidFill>
                <a:latin typeface="Arial"/>
                <a:cs typeface="Arial"/>
              </a:rPr>
              <a:t>Egyedülálló „pop-</a:t>
            </a:r>
            <a:r>
              <a:rPr lang="hu-HU" altLang="hu-HU" sz="2400" dirty="0" err="1">
                <a:solidFill>
                  <a:srgbClr val="000000"/>
                </a:solidFill>
                <a:latin typeface="Arial"/>
                <a:cs typeface="Arial"/>
              </a:rPr>
              <a:t>corn</a:t>
            </a:r>
            <a:r>
              <a:rPr lang="hu-HU" altLang="hu-HU" sz="2400" dirty="0">
                <a:solidFill>
                  <a:srgbClr val="000000"/>
                </a:solidFill>
                <a:latin typeface="Arial"/>
                <a:cs typeface="Arial"/>
              </a:rPr>
              <a:t>” effektus, mely segíti a tápanyagok felvételét (nedvesség hatására megnövekszik a műtrágya szemcse felülete).</a:t>
            </a:r>
          </a:p>
          <a:p>
            <a:pPr marL="748781" lvl="1" indent="-239994" defTabSz="1219170">
              <a:lnSpc>
                <a:spcPct val="90000"/>
              </a:lnSpc>
              <a:buClr>
                <a:srgbClr val="5E8AB4"/>
              </a:buClr>
              <a:buFont typeface="Wingdings" pitchFamily="2" charset="2"/>
              <a:buChar char="Ø"/>
            </a:pPr>
            <a:r>
              <a:rPr lang="hu-HU" altLang="hu-HU" sz="2400" dirty="0" err="1">
                <a:solidFill>
                  <a:srgbClr val="000000"/>
                </a:solidFill>
                <a:latin typeface="Arial"/>
                <a:cs typeface="Arial"/>
              </a:rPr>
              <a:t>Polyfoszfát</a:t>
            </a:r>
            <a:r>
              <a:rPr lang="hu-HU" altLang="hu-HU" sz="2400" dirty="0">
                <a:solidFill>
                  <a:srgbClr val="000000"/>
                </a:solidFill>
                <a:latin typeface="Arial"/>
                <a:cs typeface="Arial"/>
              </a:rPr>
              <a:t> tartalom, mely nem kötődik le a talajrészecskékhez, mélyebbre jut a talajban.</a:t>
            </a:r>
          </a:p>
          <a:p>
            <a:pPr marL="748781" lvl="1" indent="-239994" defTabSz="1219170">
              <a:lnSpc>
                <a:spcPct val="90000"/>
              </a:lnSpc>
              <a:buClr>
                <a:srgbClr val="5E8AB4"/>
              </a:buClr>
              <a:buFont typeface="Wingdings" pitchFamily="2" charset="2"/>
              <a:buChar char="Ø"/>
            </a:pPr>
            <a:r>
              <a:rPr lang="hu-HU" altLang="hu-HU" sz="2400" dirty="0">
                <a:solidFill>
                  <a:srgbClr val="000000"/>
                </a:solidFill>
                <a:latin typeface="Arial"/>
                <a:cs typeface="Arial"/>
              </a:rPr>
              <a:t>A hosszú láncú </a:t>
            </a:r>
            <a:r>
              <a:rPr lang="hu-HU" altLang="hu-HU" sz="2400" dirty="0" err="1">
                <a:solidFill>
                  <a:srgbClr val="000000"/>
                </a:solidFill>
                <a:latin typeface="Arial"/>
                <a:cs typeface="Arial"/>
              </a:rPr>
              <a:t>polyfoszfát</a:t>
            </a:r>
            <a:r>
              <a:rPr lang="hu-HU" altLang="hu-HU" sz="2400" dirty="0">
                <a:solidFill>
                  <a:srgbClr val="000000"/>
                </a:solidFill>
                <a:latin typeface="Arial"/>
                <a:cs typeface="Arial"/>
              </a:rPr>
              <a:t> molekula segíti az oldódást és ezáltal a mikroelemek felvehetőségét.</a:t>
            </a:r>
          </a:p>
          <a:p>
            <a:pPr marL="748781" lvl="1" indent="-239994" defTabSz="1219170">
              <a:lnSpc>
                <a:spcPct val="90000"/>
              </a:lnSpc>
              <a:buClr>
                <a:srgbClr val="5E8AB4"/>
              </a:buClr>
              <a:buFont typeface="Wingdings" pitchFamily="2" charset="2"/>
              <a:buChar char="Ø"/>
            </a:pPr>
            <a:r>
              <a:rPr lang="hu-HU" altLang="hu-HU" sz="240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hu-HU" altLang="hu-HU" sz="2400" dirty="0" err="1">
                <a:solidFill>
                  <a:srgbClr val="000000"/>
                </a:solidFill>
                <a:latin typeface="Arial"/>
                <a:cs typeface="Arial"/>
              </a:rPr>
              <a:t>polyfoszfát</a:t>
            </a:r>
            <a:r>
              <a:rPr lang="hu-HU" altLang="hu-HU" sz="2400" dirty="0">
                <a:solidFill>
                  <a:srgbClr val="000000"/>
                </a:solidFill>
                <a:latin typeface="Arial"/>
                <a:cs typeface="Arial"/>
              </a:rPr>
              <a:t> alacsony </a:t>
            </a:r>
            <a:r>
              <a:rPr lang="hu-HU" altLang="hu-HU" sz="2400" dirty="0" err="1">
                <a:solidFill>
                  <a:srgbClr val="000000"/>
                </a:solidFill>
                <a:latin typeface="Arial"/>
                <a:cs typeface="Arial"/>
              </a:rPr>
              <a:t>ph</a:t>
            </a:r>
            <a:r>
              <a:rPr lang="hu-HU" altLang="hu-HU" sz="2400" dirty="0">
                <a:solidFill>
                  <a:srgbClr val="000000"/>
                </a:solidFill>
                <a:latin typeface="Arial"/>
                <a:cs typeface="Arial"/>
              </a:rPr>
              <a:t> talajban is hosszantartó foszforellátást biztosít.</a:t>
            </a:r>
          </a:p>
          <a:p>
            <a:pPr marL="748781" lvl="1" indent="-239994" defTabSz="1219170">
              <a:lnSpc>
                <a:spcPct val="90000"/>
              </a:lnSpc>
              <a:buClr>
                <a:srgbClr val="5E8AB4"/>
              </a:buClr>
              <a:buFont typeface="Wingdings" pitchFamily="2" charset="2"/>
              <a:buChar char="Ø"/>
            </a:pPr>
            <a:r>
              <a:rPr lang="hu-HU" altLang="hu-HU" sz="2400" dirty="0">
                <a:solidFill>
                  <a:srgbClr val="000000"/>
                </a:solidFill>
                <a:latin typeface="Arial"/>
                <a:cs typeface="Arial"/>
              </a:rPr>
              <a:t>Nehéz fémektől mentés, minimális szint/ Kadmium/</a:t>
            </a:r>
          </a:p>
          <a:p>
            <a:pPr marL="748781" lvl="1" indent="-239994" defTabSz="1219170">
              <a:lnSpc>
                <a:spcPct val="90000"/>
              </a:lnSpc>
              <a:buClr>
                <a:srgbClr val="5E8AB4"/>
              </a:buClr>
              <a:buFont typeface="Wingdings" pitchFamily="2" charset="2"/>
              <a:buChar char="Ø"/>
            </a:pPr>
            <a:r>
              <a:rPr lang="hu-HU" altLang="hu-HU" sz="2400" dirty="0">
                <a:solidFill>
                  <a:srgbClr val="000000"/>
                </a:solidFill>
                <a:latin typeface="Arial"/>
                <a:cs typeface="Arial"/>
              </a:rPr>
              <a:t>Klór tartalom alacsony szint </a:t>
            </a:r>
          </a:p>
        </p:txBody>
      </p:sp>
    </p:spTree>
    <p:extLst>
      <p:ext uri="{BB962C8B-B14F-4D97-AF65-F5344CB8AC3E}">
        <p14:creationId xmlns:p14="http://schemas.microsoft.com/office/powerpoint/2010/main" val="162805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AEE11E-4C79-15CD-F544-08C10A25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</a:rPr>
              <a:t>Kadmium és a egyéb nehéz fémek</a:t>
            </a:r>
            <a:br>
              <a:rPr lang="hu-HU" dirty="0">
                <a:solidFill>
                  <a:schemeClr val="accent3"/>
                </a:solidFill>
              </a:rPr>
            </a:br>
            <a:br>
              <a:rPr lang="hu-HU" dirty="0">
                <a:solidFill>
                  <a:schemeClr val="accent3"/>
                </a:solidFill>
              </a:rPr>
            </a:br>
            <a:r>
              <a:rPr lang="hu-HU" dirty="0"/>
              <a:t>-</a:t>
            </a:r>
            <a:r>
              <a:rPr lang="hu-HU" sz="2400" dirty="0"/>
              <a:t>Az EU-ban az EK műtrágyák kadmium-tartalmára MÉG nincsen korlátozás, illetve szabályozás 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- </a:t>
            </a:r>
            <a:r>
              <a:rPr lang="hu-HU" sz="2400" dirty="0">
                <a:solidFill>
                  <a:srgbClr val="242424"/>
                </a:solidFill>
                <a:effectLst/>
                <a:ea typeface="Aptos" panose="020B0004020202020204" pitchFamily="34" charset="0"/>
              </a:rPr>
              <a:t>képes helyettesíteni a cinket, erősen toxikus </a:t>
            </a:r>
            <a:r>
              <a:rPr lang="hu-HU" sz="2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(vese és májkárosodás, reprodukciós problémák, a csontokból „kihajtja” a kalciumot)</a:t>
            </a:r>
            <a:br>
              <a:rPr lang="hu-HU" sz="2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</a:br>
            <a:br>
              <a:rPr lang="hu-HU" sz="2400" dirty="0">
                <a:effectLst/>
                <a:ea typeface="Times New Roman" panose="02020603050405020304" pitchFamily="18" charset="0"/>
              </a:rPr>
            </a:br>
            <a:r>
              <a:rPr lang="hu-HU" sz="2400" dirty="0">
                <a:effectLst/>
                <a:ea typeface="Times New Roman" panose="02020603050405020304" pitchFamily="18" charset="0"/>
              </a:rPr>
              <a:t>-</a:t>
            </a:r>
            <a:r>
              <a:rPr lang="hu-HU" sz="2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Az élelmiszerrel bevihető átlagos napi mennyisége 20 </a:t>
            </a:r>
            <a:r>
              <a:rPr lang="hu-HU" sz="2400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mikrogramm</a:t>
            </a:r>
            <a:r>
              <a:rPr lang="hu-HU" sz="2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/fő.</a:t>
            </a:r>
            <a:br>
              <a:rPr lang="hu-HU" sz="2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</a:br>
            <a:br>
              <a:rPr lang="hu-HU" sz="2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</a:br>
            <a:r>
              <a:rPr lang="hu-HU" sz="2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-A talaj kadmiumszennyezésének legfőbb forrása a műtrágya–használat, ott is elsősorban a foszforforrás kadmium-tartalma</a:t>
            </a:r>
            <a:br>
              <a:rPr lang="hu-HU" sz="2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</a:br>
            <a:br>
              <a:rPr lang="hu-HU" sz="2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</a:br>
            <a:r>
              <a:rPr lang="hu-HU" sz="2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-</a:t>
            </a:r>
            <a:r>
              <a:rPr lang="hu-HU" sz="2400" dirty="0"/>
              <a:t>2002-es EU-s kockázatbecslés: 20 mg/Cd/kg P</a:t>
            </a:r>
            <a:r>
              <a:rPr lang="hu-HU" sz="2400" baseline="-25000" dirty="0"/>
              <a:t>2</a:t>
            </a:r>
            <a:r>
              <a:rPr lang="hu-HU" sz="2400" dirty="0"/>
              <a:t>O</a:t>
            </a:r>
            <a:r>
              <a:rPr lang="hu-HU" sz="2400" baseline="-25000" dirty="0"/>
              <a:t>5</a:t>
            </a:r>
            <a:r>
              <a:rPr lang="hu-HU" sz="2400" dirty="0"/>
              <a:t> alatt nem valószínűek káros hatások, 60 mg/kg felett viszont hosszabb távon már káros hatásokkal kell számolni</a:t>
            </a:r>
            <a:br>
              <a:rPr lang="hu-HU" sz="2400" dirty="0"/>
            </a:br>
            <a:r>
              <a:rPr lang="hu-HU" sz="2400" dirty="0"/>
              <a:t>- Nincs egységes szabályozás, a feldolgozok szabadon határozzák meg az értékeket</a:t>
            </a:r>
            <a:br>
              <a:rPr lang="hu-HU" sz="2400" dirty="0"/>
            </a:br>
            <a:br>
              <a:rPr lang="hu-H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u-H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u-HU" sz="2400" dirty="0">
                <a:effectLst/>
                <a:ea typeface="Times New Roman" panose="02020603050405020304" pitchFamily="18" charset="0"/>
              </a:rPr>
            </a:br>
            <a:endParaRPr lang="hu-HU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5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E21F0C-2C3C-E6D6-A236-D9CC9EAB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</a:rPr>
              <a:t>Nehéz(fém) kérdésre könnyű felelet</a:t>
            </a:r>
            <a:r>
              <a:rPr lang="hu-HU" dirty="0">
                <a:solidFill>
                  <a:srgbClr val="2777B8"/>
                </a:solidFill>
              </a:rPr>
              <a:t>…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EAAA365-6AD8-B012-D60D-117775768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63" y="1800225"/>
            <a:ext cx="5757262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D8840-C86A-C7B4-4421-AF827E00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8629-8CA9-4A92-8FD3-F544E76F31A0}" type="datetime1">
              <a:rPr lang="LID4096" smtClean="0"/>
              <a:t>02/05/2026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6371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B896-1432-751F-CD58-189A1B1D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0029B-A08C-B05E-B99A-6061A7481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070" y="4005317"/>
            <a:ext cx="11113200" cy="42300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050" name="Ábra 1">
            <a:extLst>
              <a:ext uri="{FF2B5EF4-FFF2-40B4-BE49-F238E27FC236}">
                <a16:creationId xmlns:a16="http://schemas.microsoft.com/office/drawing/2014/main" id="{13361836-D85B-9B7E-DE59-E96EF6DD3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6" y="2210080"/>
            <a:ext cx="508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Ábra 1">
            <a:extLst>
              <a:ext uri="{FF2B5EF4-FFF2-40B4-BE49-F238E27FC236}">
                <a16:creationId xmlns:a16="http://schemas.microsoft.com/office/drawing/2014/main" id="{AAF5E17D-2A20-13AA-23ED-B40AA2AB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71" y="2523975"/>
            <a:ext cx="9042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812426-FE22-32F9-6B5F-4B134C7EC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29" y="540000"/>
            <a:ext cx="9042400" cy="57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CF36E46A-FC3D-469A-A665-6AA442397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0" y="857231"/>
            <a:ext cx="10771200" cy="5143539"/>
          </a:xfrm>
        </p:spPr>
        <p:txBody>
          <a:bodyPr/>
          <a:lstStyle/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r>
              <a:rPr lang="hu-HU" sz="1867" dirty="0">
                <a:latin typeface="Arial"/>
                <a:cs typeface="Arial"/>
              </a:rPr>
              <a:t>Új, magas kálium tartalmú, granulált </a:t>
            </a: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endParaRPr lang="hu-HU" sz="1867" dirty="0">
              <a:latin typeface="Arial"/>
              <a:cs typeface="Arial"/>
            </a:endParaRP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r>
              <a:rPr lang="hu-HU" sz="1867" dirty="0">
                <a:latin typeface="Arial"/>
                <a:cs typeface="Arial"/>
              </a:rPr>
              <a:t>Klór mentes</a:t>
            </a: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endParaRPr lang="hu-HU" sz="1867" dirty="0">
              <a:latin typeface="Arial"/>
              <a:cs typeface="Arial"/>
            </a:endParaRP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r>
              <a:rPr lang="hu-HU" sz="1867" dirty="0">
                <a:latin typeface="Arial"/>
                <a:cs typeface="Arial"/>
              </a:rPr>
              <a:t>A nitrogén tartalom ideális:  50 % N-NH</a:t>
            </a:r>
            <a:r>
              <a:rPr lang="hu-HU" sz="1867" baseline="-25000" dirty="0">
                <a:latin typeface="Arial"/>
                <a:cs typeface="Arial"/>
              </a:rPr>
              <a:t>4</a:t>
            </a:r>
            <a:r>
              <a:rPr lang="hu-HU" sz="1867" dirty="0">
                <a:latin typeface="Arial"/>
                <a:cs typeface="Arial"/>
              </a:rPr>
              <a:t> és 50  % N-NO</a:t>
            </a:r>
            <a:r>
              <a:rPr lang="hu-HU" sz="1867" baseline="-25000" dirty="0">
                <a:latin typeface="Arial"/>
                <a:cs typeface="Arial"/>
              </a:rPr>
              <a:t>3</a:t>
            </a: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endParaRPr lang="hu-HU" sz="1867" dirty="0">
              <a:latin typeface="Arial"/>
              <a:cs typeface="Arial"/>
            </a:endParaRP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r>
              <a:rPr lang="hu-HU" sz="1867" dirty="0">
                <a:latin typeface="Arial"/>
                <a:cs typeface="Arial"/>
              </a:rPr>
              <a:t>Magas kén tartalom:  35 % SO</a:t>
            </a:r>
            <a:r>
              <a:rPr lang="hu-HU" sz="1867" baseline="-25000" dirty="0">
                <a:latin typeface="Arial"/>
                <a:cs typeface="Arial"/>
              </a:rPr>
              <a:t>3</a:t>
            </a: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endParaRPr lang="hu-HU" sz="1867" dirty="0">
              <a:latin typeface="Arial"/>
              <a:cs typeface="Arial"/>
            </a:endParaRP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r>
              <a:rPr lang="hu-HU" sz="1867" dirty="0">
                <a:latin typeface="Arial"/>
                <a:cs typeface="Arial"/>
              </a:rPr>
              <a:t>1:4  a  N: K arány, ami a kertészetben sok helyen igény</a:t>
            </a: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endParaRPr lang="hu-HU" sz="1867" dirty="0">
              <a:latin typeface="Arial"/>
              <a:cs typeface="Arial"/>
            </a:endParaRP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r>
              <a:rPr lang="hu-HU" sz="1867" dirty="0">
                <a:latin typeface="Arial"/>
                <a:cs typeface="Arial"/>
              </a:rPr>
              <a:t>SB Kiszerelés</a:t>
            </a: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endParaRPr lang="hu-HU" sz="1867" dirty="0">
              <a:latin typeface="Arial"/>
              <a:cs typeface="Arial"/>
            </a:endParaRP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r>
              <a:rPr lang="hu-HU" sz="1867" dirty="0">
                <a:latin typeface="Arial"/>
                <a:cs typeface="Arial"/>
              </a:rPr>
              <a:t>Nagy  szemcse keménység.  - kiváló szóráskép</a:t>
            </a: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endParaRPr lang="hu-HU" sz="1867" dirty="0">
              <a:latin typeface="Arial"/>
              <a:cs typeface="Arial"/>
            </a:endParaRPr>
          </a:p>
          <a:p>
            <a:pPr lvl="0">
              <a:buClr>
                <a:srgbClr val="F89B28"/>
              </a:buClr>
              <a:buFont typeface="Arial" panose="020B0604020202020204" pitchFamily="34" charset="0"/>
              <a:buChar char="•"/>
            </a:pPr>
            <a:r>
              <a:rPr lang="hu-HU" sz="1867" dirty="0">
                <a:latin typeface="Arial"/>
                <a:cs typeface="Arial"/>
              </a:rPr>
              <a:t>Közel 100 % </a:t>
            </a:r>
            <a:r>
              <a:rPr lang="hu-HU" sz="1867" dirty="0" err="1">
                <a:latin typeface="Arial"/>
                <a:cs typeface="Arial"/>
              </a:rPr>
              <a:t>vízoldékonyság</a:t>
            </a:r>
            <a:endParaRPr lang="hu-HU" sz="1867" dirty="0">
              <a:latin typeface="Arial"/>
              <a:cs typeface="Arial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4442D08-0EEF-4975-9DF3-0E291FF2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3"/>
          </a:xfrm>
        </p:spPr>
        <p:txBody>
          <a:bodyPr/>
          <a:lstStyle/>
          <a:p>
            <a:r>
              <a:rPr lang="hu-HU" dirty="0">
                <a:solidFill>
                  <a:srgbClr val="F89B28"/>
                </a:solidFill>
              </a:rPr>
              <a:t>Új termék: Yara </a:t>
            </a:r>
            <a:r>
              <a:rPr lang="hu-HU" dirty="0" err="1">
                <a:solidFill>
                  <a:srgbClr val="F89B28"/>
                </a:solidFill>
              </a:rPr>
              <a:t>Rega</a:t>
            </a:r>
            <a:r>
              <a:rPr lang="hu-HU" dirty="0">
                <a:solidFill>
                  <a:srgbClr val="F89B28"/>
                </a:solidFill>
              </a:rPr>
              <a:t> 9-0-36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95BF22-C130-4339-A278-6FE7CF775C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7C69-EF13-48DE-8688-30D55DC666D5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F7B6007-CE78-402D-809C-2B202EA32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39DFE-5A3F-4B75-8AD2-7BB23C85BC14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/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90B8DFE-6490-419E-84FB-D0E870878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59775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D64E2-DFF5-F9AD-836D-3F25CC504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F46B25-C0BD-D962-4F5F-4596E9AC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3200" cy="115093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b="1" kern="1200" dirty="0" err="1">
                <a:latin typeface="+mj-lt"/>
                <a:ea typeface="+mj-ea"/>
                <a:cs typeface="+mj-cs"/>
              </a:rPr>
              <a:t>Erős</a:t>
            </a:r>
            <a:r>
              <a:rPr lang="en-GB" b="1" kern="1200" dirty="0">
                <a:latin typeface="+mj-lt"/>
                <a:ea typeface="+mj-ea"/>
                <a:cs typeface="+mj-cs"/>
              </a:rPr>
              <a:t> </a:t>
            </a:r>
            <a:r>
              <a:rPr lang="en-GB" b="1" kern="1200" dirty="0" err="1">
                <a:latin typeface="+mj-lt"/>
                <a:ea typeface="+mj-ea"/>
                <a:cs typeface="+mj-cs"/>
              </a:rPr>
              <a:t>gyökérzet</a:t>
            </a:r>
            <a:r>
              <a:rPr lang="hu-HU" b="1" kern="1200" dirty="0">
                <a:latin typeface="+mj-lt"/>
                <a:ea typeface="+mj-ea"/>
                <a:cs typeface="+mj-cs"/>
              </a:rPr>
              <a:t> =</a:t>
            </a:r>
            <a:r>
              <a:rPr lang="en-GB" b="1" kern="1200" dirty="0">
                <a:latin typeface="+mj-lt"/>
                <a:ea typeface="+mj-ea"/>
                <a:cs typeface="+mj-cs"/>
              </a:rPr>
              <a:t> </a:t>
            </a:r>
            <a:r>
              <a:rPr lang="en-GB" b="1" kern="1200" dirty="0" err="1">
                <a:latin typeface="+mj-lt"/>
                <a:ea typeface="+mj-ea"/>
                <a:cs typeface="+mj-cs"/>
              </a:rPr>
              <a:t>jó</a:t>
            </a:r>
            <a:r>
              <a:rPr lang="en-GB" b="1" kern="1200" dirty="0">
                <a:latin typeface="+mj-lt"/>
                <a:ea typeface="+mj-ea"/>
                <a:cs typeface="+mj-cs"/>
              </a:rPr>
              <a:t> </a:t>
            </a:r>
            <a:r>
              <a:rPr lang="en-GB" b="1" kern="1200" dirty="0" err="1">
                <a:latin typeface="+mj-lt"/>
                <a:ea typeface="+mj-ea"/>
                <a:cs typeface="+mj-cs"/>
              </a:rPr>
              <a:t>kezdés</a:t>
            </a:r>
            <a:endParaRPr lang="en-GB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B61ED-4FB3-75F9-3708-5631FB149430}"/>
              </a:ext>
            </a:extLst>
          </p:cNvPr>
          <p:cNvSpPr txBox="1"/>
          <p:nvPr/>
        </p:nvSpPr>
        <p:spPr>
          <a:xfrm>
            <a:off x="539998" y="1168400"/>
            <a:ext cx="7151122" cy="485440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 indent="-228600"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F7F7F"/>
                </a:solidFill>
              </a:rPr>
              <a:t>10,5 %	 N</a:t>
            </a:r>
          </a:p>
          <a:p>
            <a:pPr indent="-228600"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F7F7F"/>
                </a:solidFill>
              </a:rPr>
              <a:t>47 %	 	P</a:t>
            </a:r>
            <a:r>
              <a:rPr lang="en-GB" sz="2000" b="1" baseline="-25000" dirty="0">
                <a:solidFill>
                  <a:srgbClr val="7F7F7F"/>
                </a:solidFill>
              </a:rPr>
              <a:t>2</a:t>
            </a:r>
            <a:r>
              <a:rPr lang="en-GB" sz="2000" b="1" dirty="0">
                <a:solidFill>
                  <a:srgbClr val="7F7F7F"/>
                </a:solidFill>
              </a:rPr>
              <a:t>O</a:t>
            </a:r>
            <a:r>
              <a:rPr lang="en-GB" sz="2000" b="1" baseline="-25000" dirty="0">
                <a:solidFill>
                  <a:srgbClr val="7F7F7F"/>
                </a:solidFill>
              </a:rPr>
              <a:t>5</a:t>
            </a:r>
          </a:p>
          <a:p>
            <a:pPr indent="-228600"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F7F7F"/>
                </a:solidFill>
              </a:rPr>
              <a:t>1,8 % 	Zn</a:t>
            </a:r>
          </a:p>
          <a:p>
            <a:pPr indent="-228600"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F7F7F"/>
                </a:solidFill>
              </a:rPr>
              <a:t>0,1 % 	B</a:t>
            </a:r>
          </a:p>
          <a:p>
            <a:pPr indent="-228600"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F7F7F"/>
              </a:solidFill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</a:pPr>
            <a:r>
              <a:rPr lang="en-GB" sz="2000" dirty="0">
                <a:solidFill>
                  <a:srgbClr val="7F7F7F"/>
                </a:solidFill>
              </a:rPr>
              <a:t>0,5-1 mm </a:t>
            </a:r>
            <a:r>
              <a:rPr lang="en-GB" sz="2000" dirty="0" err="1">
                <a:solidFill>
                  <a:srgbClr val="7F7F7F"/>
                </a:solidFill>
              </a:rPr>
              <a:t>szemcseméret</a:t>
            </a:r>
            <a:endParaRPr lang="en-GB" sz="2000" dirty="0">
              <a:solidFill>
                <a:srgbClr val="7F7F7F"/>
              </a:solidFill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</a:pPr>
            <a:r>
              <a:rPr lang="en-GB" sz="2000" dirty="0">
                <a:solidFill>
                  <a:srgbClr val="7F7F7F"/>
                </a:solidFill>
              </a:rPr>
              <a:t>1 kg-ban 1M </a:t>
            </a:r>
            <a:r>
              <a:rPr lang="en-GB" sz="2000" dirty="0" err="1">
                <a:solidFill>
                  <a:srgbClr val="7F7F7F"/>
                </a:solidFill>
              </a:rPr>
              <a:t>db</a:t>
            </a:r>
            <a:r>
              <a:rPr lang="en-GB" sz="2000" dirty="0">
                <a:solidFill>
                  <a:srgbClr val="7F7F7F"/>
                </a:solidFill>
              </a:rPr>
              <a:t> → </a:t>
            </a:r>
            <a:r>
              <a:rPr lang="en-GB" sz="2000" dirty="0" err="1">
                <a:solidFill>
                  <a:srgbClr val="7F7F7F"/>
                </a:solidFill>
              </a:rPr>
              <a:t>nagy</a:t>
            </a:r>
            <a:r>
              <a:rPr lang="en-GB" sz="2000" dirty="0">
                <a:solidFill>
                  <a:srgbClr val="7F7F7F"/>
                </a:solidFill>
              </a:rPr>
              <a:t> </a:t>
            </a:r>
            <a:r>
              <a:rPr lang="en-GB" sz="2000" dirty="0" err="1">
                <a:solidFill>
                  <a:srgbClr val="7F7F7F"/>
                </a:solidFill>
              </a:rPr>
              <a:t>fajlagos</a:t>
            </a:r>
            <a:r>
              <a:rPr lang="en-GB" sz="2000" dirty="0">
                <a:solidFill>
                  <a:srgbClr val="7F7F7F"/>
                </a:solidFill>
              </a:rPr>
              <a:t> </a:t>
            </a:r>
            <a:r>
              <a:rPr lang="en-GB" sz="2000" dirty="0" err="1">
                <a:solidFill>
                  <a:srgbClr val="7F7F7F"/>
                </a:solidFill>
              </a:rPr>
              <a:t>felület</a:t>
            </a:r>
            <a:endParaRPr lang="en-GB" sz="2000" dirty="0">
              <a:solidFill>
                <a:srgbClr val="7F7F7F"/>
              </a:solidFill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</a:pPr>
            <a:r>
              <a:rPr lang="en-GB" sz="2000" dirty="0">
                <a:solidFill>
                  <a:srgbClr val="7F7F7F"/>
                </a:solidFill>
              </a:rPr>
              <a:t>3000 </a:t>
            </a:r>
            <a:r>
              <a:rPr lang="en-GB" sz="2000" dirty="0" err="1">
                <a:solidFill>
                  <a:srgbClr val="7F7F7F"/>
                </a:solidFill>
              </a:rPr>
              <a:t>szemcse</a:t>
            </a:r>
            <a:r>
              <a:rPr lang="en-GB" sz="2000" dirty="0">
                <a:solidFill>
                  <a:srgbClr val="7F7F7F"/>
                </a:solidFill>
              </a:rPr>
              <a:t> 1 nm-re</a:t>
            </a:r>
          </a:p>
          <a:p>
            <a:pPr indent="-228600"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F7F7F"/>
              </a:solidFill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</a:pPr>
            <a:r>
              <a:rPr lang="en-GB" sz="2000" dirty="0">
                <a:solidFill>
                  <a:srgbClr val="7F7F7F"/>
                </a:solidFill>
              </a:rPr>
              <a:t>- ha P </a:t>
            </a:r>
            <a:r>
              <a:rPr lang="en-GB" sz="2000" dirty="0" err="1">
                <a:solidFill>
                  <a:srgbClr val="7F7F7F"/>
                </a:solidFill>
              </a:rPr>
              <a:t>alaptrágyázás</a:t>
            </a:r>
            <a:r>
              <a:rPr lang="en-GB" sz="2000" dirty="0">
                <a:solidFill>
                  <a:srgbClr val="7F7F7F"/>
                </a:solidFill>
              </a:rPr>
              <a:t> </a:t>
            </a:r>
            <a:r>
              <a:rPr lang="en-GB" sz="2000" dirty="0" err="1">
                <a:solidFill>
                  <a:srgbClr val="7F7F7F"/>
                </a:solidFill>
              </a:rPr>
              <a:t>ősszel</a:t>
            </a:r>
            <a:r>
              <a:rPr lang="en-GB" sz="2000" dirty="0">
                <a:solidFill>
                  <a:srgbClr val="7F7F7F"/>
                </a:solidFill>
              </a:rPr>
              <a:t> </a:t>
            </a:r>
            <a:r>
              <a:rPr lang="en-GB" sz="2000" dirty="0" err="1">
                <a:solidFill>
                  <a:srgbClr val="7F7F7F"/>
                </a:solidFill>
              </a:rPr>
              <a:t>történt</a:t>
            </a:r>
            <a:r>
              <a:rPr lang="en-GB" sz="2000" dirty="0">
                <a:solidFill>
                  <a:srgbClr val="7F7F7F"/>
                </a:solidFill>
              </a:rPr>
              <a:t>, </a:t>
            </a:r>
            <a:r>
              <a:rPr lang="en-GB" sz="2000" dirty="0" err="1">
                <a:solidFill>
                  <a:srgbClr val="7F7F7F"/>
                </a:solidFill>
              </a:rPr>
              <a:t>vagy</a:t>
            </a:r>
            <a:r>
              <a:rPr lang="en-GB" sz="2000" dirty="0">
                <a:solidFill>
                  <a:srgbClr val="7F7F7F"/>
                </a:solidFill>
              </a:rPr>
              <a:t> </a:t>
            </a:r>
            <a:r>
              <a:rPr lang="en-GB" sz="2000" dirty="0" err="1">
                <a:solidFill>
                  <a:srgbClr val="7F7F7F"/>
                </a:solidFill>
              </a:rPr>
              <a:t>nem</a:t>
            </a:r>
            <a:r>
              <a:rPr lang="en-GB" sz="2000" dirty="0">
                <a:solidFill>
                  <a:srgbClr val="7F7F7F"/>
                </a:solidFill>
              </a:rPr>
              <a:t> volt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</a:pPr>
            <a:r>
              <a:rPr lang="en-GB" sz="2000" dirty="0">
                <a:solidFill>
                  <a:srgbClr val="7F7F7F"/>
                </a:solidFill>
              </a:rPr>
              <a:t>- ha a pH 6,5 </a:t>
            </a:r>
            <a:r>
              <a:rPr lang="en-GB" sz="2000" dirty="0" err="1">
                <a:solidFill>
                  <a:srgbClr val="7F7F7F"/>
                </a:solidFill>
              </a:rPr>
              <a:t>alatti</a:t>
            </a:r>
            <a:r>
              <a:rPr lang="en-GB" sz="2000" dirty="0">
                <a:solidFill>
                  <a:srgbClr val="7F7F7F"/>
                </a:solidFill>
              </a:rPr>
              <a:t>, </a:t>
            </a:r>
            <a:r>
              <a:rPr lang="en-GB" sz="2000" dirty="0" err="1">
                <a:solidFill>
                  <a:srgbClr val="7F7F7F"/>
                </a:solidFill>
              </a:rPr>
              <a:t>vagy</a:t>
            </a:r>
            <a:r>
              <a:rPr lang="en-GB" sz="2000" dirty="0">
                <a:solidFill>
                  <a:srgbClr val="7F7F7F"/>
                </a:solidFill>
              </a:rPr>
              <a:t> 7,5 </a:t>
            </a:r>
            <a:r>
              <a:rPr lang="en-GB" sz="2000" dirty="0" err="1">
                <a:solidFill>
                  <a:srgbClr val="7F7F7F"/>
                </a:solidFill>
              </a:rPr>
              <a:t>feletti</a:t>
            </a:r>
            <a:endParaRPr lang="en-GB" sz="2000" dirty="0">
              <a:solidFill>
                <a:srgbClr val="7F7F7F"/>
              </a:solidFill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</a:pPr>
            <a:r>
              <a:rPr lang="en-GB" sz="2000" dirty="0">
                <a:solidFill>
                  <a:srgbClr val="7F7F7F"/>
                </a:solidFill>
              </a:rPr>
              <a:t>- korai </a:t>
            </a:r>
            <a:r>
              <a:rPr lang="en-GB" sz="2000" dirty="0" err="1">
                <a:solidFill>
                  <a:srgbClr val="7F7F7F"/>
                </a:solidFill>
              </a:rPr>
              <a:t>vetés</a:t>
            </a:r>
            <a:endParaRPr lang="en-GB" sz="2000" dirty="0">
              <a:solidFill>
                <a:srgbClr val="7F7F7F"/>
              </a:solidFill>
            </a:endParaRPr>
          </a:p>
          <a:p>
            <a:pPr indent="-228600">
              <a:lnSpc>
                <a:spcPct val="115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7F7F7F"/>
              </a:solidFill>
            </a:endParaRPr>
          </a:p>
        </p:txBody>
      </p:sp>
      <p:pic>
        <p:nvPicPr>
          <p:cNvPr id="8194" name="Picture 2" descr="C:\Users\a927694\Documents\Mili\Yara vegyes\Anyagok\Termékképek\YaraMila_starter_10.jpg">
            <a:extLst>
              <a:ext uri="{FF2B5EF4-FFF2-40B4-BE49-F238E27FC236}">
                <a16:creationId xmlns:a16="http://schemas.microsoft.com/office/drawing/2014/main" id="{5B18D73B-874D-2A6D-CF27-F2347BAFE0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016241" y="395280"/>
            <a:ext cx="3711164" cy="5518458"/>
          </a:xfrm>
          <a:prstGeom prst="rect">
            <a:avLst/>
          </a:prstGeom>
          <a:solidFill>
            <a:srgbClr val="FFFFFF"/>
          </a:solidFill>
          <a:effectLst/>
        </p:spPr>
      </p:pic>
    </p:spTree>
    <p:extLst>
      <p:ext uri="{BB962C8B-B14F-4D97-AF65-F5344CB8AC3E}">
        <p14:creationId xmlns:p14="http://schemas.microsoft.com/office/powerpoint/2010/main" val="6736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/>
              <a:t>A </a:t>
            </a:r>
            <a:r>
              <a:rPr lang="hu-HU" dirty="0" err="1"/>
              <a:t>Ferticare</a:t>
            </a:r>
            <a:r>
              <a:rPr lang="hu-HU" dirty="0"/>
              <a:t> család jellemzői 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hu-HU" dirty="0"/>
              <a:t>vízben 100 %-ban oldódnak</a:t>
            </a:r>
          </a:p>
          <a:p>
            <a:pPr eaLnBrk="1" hangingPunct="1">
              <a:lnSpc>
                <a:spcPct val="120000"/>
              </a:lnSpc>
            </a:pPr>
            <a:r>
              <a:rPr lang="hu-HU" dirty="0"/>
              <a:t>azonnal felvehetők</a:t>
            </a:r>
          </a:p>
          <a:p>
            <a:pPr eaLnBrk="1" hangingPunct="1">
              <a:lnSpc>
                <a:spcPct val="120000"/>
              </a:lnSpc>
            </a:pPr>
            <a:r>
              <a:rPr lang="hu-HU" dirty="0"/>
              <a:t>tiszta tápelemek mikroelemekkel, komplex hatás</a:t>
            </a:r>
          </a:p>
          <a:p>
            <a:pPr eaLnBrk="1" hangingPunct="1">
              <a:lnSpc>
                <a:spcPct val="120000"/>
              </a:lnSpc>
            </a:pPr>
            <a:r>
              <a:rPr lang="hu-HU" dirty="0"/>
              <a:t>növény igényéhez kialakított összetételek</a:t>
            </a:r>
          </a:p>
          <a:p>
            <a:pPr eaLnBrk="1" hangingPunct="1">
              <a:lnSpc>
                <a:spcPct val="120000"/>
              </a:lnSpc>
            </a:pPr>
            <a:r>
              <a:rPr lang="hu-HU" dirty="0"/>
              <a:t>magas hatóanyag-tartalom</a:t>
            </a:r>
          </a:p>
          <a:p>
            <a:pPr eaLnBrk="1" hangingPunct="1">
              <a:lnSpc>
                <a:spcPct val="130000"/>
              </a:lnSpc>
            </a:pPr>
            <a:r>
              <a:rPr lang="hu-HU" dirty="0"/>
              <a:t>alacsony kémhatás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dirty="0"/>
              <a:t>        jobb tápanyagfelvétel minden elemnél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dirty="0"/>
              <a:t>        öntözőrendszer tisztítása, tisztán tartása</a:t>
            </a:r>
          </a:p>
          <a:p>
            <a:pPr eaLnBrk="1" hangingPunct="1"/>
            <a:endParaRPr lang="hu-HU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1526" y="1773238"/>
            <a:ext cx="11477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532738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4279B-3483-4FBE-94D7-4A5CB7F7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rgbClr val="002060"/>
                </a:solidFill>
              </a:rPr>
              <a:t>Ferticare</a:t>
            </a:r>
            <a:r>
              <a:rPr lang="hu-HU" dirty="0">
                <a:solidFill>
                  <a:srgbClr val="002060"/>
                </a:solidFill>
              </a:rPr>
              <a:t> termékcsalád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CB9C1-463D-46F5-A9D7-D8AFB0E0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1957" y="6362854"/>
            <a:ext cx="5386784" cy="365125"/>
          </a:xfrm>
        </p:spPr>
        <p:txBody>
          <a:bodyPr/>
          <a:lstStyle/>
          <a:p>
            <a:pPr algn="r" defTabSz="1219170"/>
            <a:r>
              <a:rPr lang="hu-HU" dirty="0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t>Gyuris Kálmán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E1C7A-96E5-4B44-BED6-EB308F31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E16FCDB-31C8-41E6-8ED3-DE08C4F1C05C}" type="slidenum">
              <a:rPr lang="hu-HU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defTabSz="1219170"/>
              <a:t>17</a:t>
            </a:fld>
            <a:endParaRPr lang="hu-HU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1EFACB9-F55E-4A35-9316-7C1F2C2093FE}"/>
              </a:ext>
            </a:extLst>
          </p:cNvPr>
          <p:cNvGraphicFramePr>
            <a:graphicFrameLocks noGrp="1"/>
          </p:cNvGraphicFramePr>
          <p:nvPr/>
        </p:nvGraphicFramePr>
        <p:xfrm>
          <a:off x="4466867" y="1892829"/>
          <a:ext cx="6528725" cy="296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139895365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753090222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endParaRPr lang="hu-HU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0822328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err="1">
                          <a:solidFill>
                            <a:schemeClr val="tx1"/>
                          </a:solidFill>
                        </a:rPr>
                        <a:t>Ferticare</a:t>
                      </a:r>
                      <a:r>
                        <a:rPr lang="hu-HU" sz="2100" dirty="0">
                          <a:solidFill>
                            <a:schemeClr val="tx1"/>
                          </a:solidFill>
                        </a:rPr>
                        <a:t> 15-30-15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/>
                        <a:t>„starter”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4272534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err="1">
                          <a:solidFill>
                            <a:schemeClr val="tx1"/>
                          </a:solidFill>
                        </a:rPr>
                        <a:t>Ferticare</a:t>
                      </a:r>
                      <a:r>
                        <a:rPr lang="hu-HU" sz="2100" dirty="0">
                          <a:solidFill>
                            <a:schemeClr val="tx1"/>
                          </a:solidFill>
                        </a:rPr>
                        <a:t> 14-11-25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/>
                        <a:t>„általános”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7446233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err="1">
                          <a:solidFill>
                            <a:schemeClr val="tx1"/>
                          </a:solidFill>
                        </a:rPr>
                        <a:t>Ferticare</a:t>
                      </a:r>
                      <a:r>
                        <a:rPr lang="hu-HU" sz="2100" dirty="0">
                          <a:solidFill>
                            <a:schemeClr val="tx1"/>
                          </a:solidFill>
                        </a:rPr>
                        <a:t> 24-8-16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/>
                        <a:t>„nitrogén túlsúlyos”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325673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err="1">
                          <a:solidFill>
                            <a:schemeClr val="tx1"/>
                          </a:solidFill>
                        </a:rPr>
                        <a:t>Ferticare</a:t>
                      </a:r>
                      <a:r>
                        <a:rPr lang="hu-HU" sz="2100" dirty="0">
                          <a:solidFill>
                            <a:schemeClr val="tx1"/>
                          </a:solidFill>
                        </a:rPr>
                        <a:t> 10-5-26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/>
                        <a:t>„kálium túlsúlyos”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7053083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err="1">
                          <a:solidFill>
                            <a:schemeClr val="tx1"/>
                          </a:solidFill>
                        </a:rPr>
                        <a:t>Ferticare</a:t>
                      </a:r>
                      <a:r>
                        <a:rPr lang="hu-HU" sz="2100" dirty="0">
                          <a:solidFill>
                            <a:schemeClr val="tx1"/>
                          </a:solidFill>
                        </a:rPr>
                        <a:t> 6-14-30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100" dirty="0"/>
                        <a:t>„</a:t>
                      </a:r>
                      <a:r>
                        <a:rPr lang="hu-HU" sz="2100" dirty="0" err="1"/>
                        <a:t>hidrokultúrás</a:t>
                      </a:r>
                      <a:r>
                        <a:rPr lang="hu-HU" sz="2100" dirty="0"/>
                        <a:t>”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98028200"/>
                  </a:ext>
                </a:extLst>
              </a:tr>
            </a:tbl>
          </a:graphicData>
        </a:graphic>
      </p:graphicFrame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C7B9D8C-01A1-4816-9D97-1DFAEDD1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4" y="1220755"/>
            <a:ext cx="3064645" cy="4560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EBB589-C0FE-4328-A21C-90062262E140}"/>
              </a:ext>
            </a:extLst>
          </p:cNvPr>
          <p:cNvSpPr txBox="1"/>
          <p:nvPr/>
        </p:nvSpPr>
        <p:spPr>
          <a:xfrm>
            <a:off x="5522984" y="4965171"/>
            <a:ext cx="5472608" cy="4800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1219170">
              <a:buClr>
                <a:srgbClr val="F89B28"/>
              </a:buClr>
            </a:pPr>
            <a:r>
              <a:rPr lang="hu-HU" sz="1600" dirty="0">
                <a:solidFill>
                  <a:srgbClr val="000000"/>
                </a:solidFill>
                <a:latin typeface="Arial"/>
                <a:cs typeface="Arial"/>
              </a:rPr>
              <a:t>+ mindegyik Mg, S, B, </a:t>
            </a:r>
            <a:r>
              <a:rPr lang="hu-HU" sz="1600" dirty="0" err="1">
                <a:solidFill>
                  <a:srgbClr val="000000"/>
                </a:solidFill>
                <a:latin typeface="Arial"/>
                <a:cs typeface="Arial"/>
              </a:rPr>
              <a:t>Fe</a:t>
            </a:r>
            <a:r>
              <a:rPr lang="hu-HU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hu-HU" sz="1600" dirty="0" err="1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lang="hu-HU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hu-HU" sz="1600" dirty="0" err="1">
                <a:solidFill>
                  <a:srgbClr val="000000"/>
                </a:solidFill>
                <a:latin typeface="Arial"/>
                <a:cs typeface="Arial"/>
              </a:rPr>
              <a:t>Mn</a:t>
            </a:r>
            <a:r>
              <a:rPr lang="hu-HU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hu-HU" sz="1600" dirty="0" err="1">
                <a:solidFill>
                  <a:srgbClr val="000000"/>
                </a:solidFill>
                <a:latin typeface="Arial"/>
                <a:cs typeface="Arial"/>
              </a:rPr>
              <a:t>Mo</a:t>
            </a:r>
            <a:r>
              <a:rPr lang="hu-HU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hu-HU" sz="1600" dirty="0" err="1">
                <a:solidFill>
                  <a:srgbClr val="000000"/>
                </a:solidFill>
                <a:latin typeface="Arial"/>
                <a:cs typeface="Arial"/>
              </a:rPr>
              <a:t>Zn</a:t>
            </a:r>
            <a:endParaRPr lang="hu-HU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FF409D-21F2-4585-AD96-00039BF1C70F}"/>
              </a:ext>
            </a:extLst>
          </p:cNvPr>
          <p:cNvSpPr/>
          <p:nvPr/>
        </p:nvSpPr>
        <p:spPr>
          <a:xfrm>
            <a:off x="4466867" y="1892830"/>
            <a:ext cx="6528725" cy="48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buClr>
                <a:srgbClr val="F89B28"/>
              </a:buClr>
            </a:pPr>
            <a:endParaRPr lang="hu-HU" sz="1600" dirty="0" err="1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870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 flipV="1">
            <a:off x="4419600" y="3512991"/>
            <a:ext cx="5968738" cy="349702"/>
          </a:xfrm>
          <a:prstGeom prst="rect">
            <a:avLst/>
          </a:prstGeom>
          <a:gradFill rotWithShape="1">
            <a:gsLst>
              <a:gs pos="0">
                <a:srgbClr val="B1B4AA"/>
              </a:gs>
              <a:gs pos="100000">
                <a:srgbClr val="ECE8E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 lIns="0" tIns="36000" rIns="108000" bIns="36000" anchor="ctr">
            <a:spAutoFit/>
          </a:bodyPr>
          <a:lstStyle/>
          <a:p>
            <a:pPr defTabSz="1219170"/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7203" name="Rectangle 3"/>
          <p:cNvSpPr>
            <a:spLocks noChangeArrowheads="1"/>
          </p:cNvSpPr>
          <p:nvPr/>
        </p:nvSpPr>
        <p:spPr bwMode="auto">
          <a:xfrm flipV="1">
            <a:off x="3124199" y="2446191"/>
            <a:ext cx="6340311" cy="349702"/>
          </a:xfrm>
          <a:prstGeom prst="rect">
            <a:avLst/>
          </a:prstGeom>
          <a:gradFill rotWithShape="1">
            <a:gsLst>
              <a:gs pos="0">
                <a:srgbClr val="B1B4AA"/>
              </a:gs>
              <a:gs pos="100000">
                <a:srgbClr val="ECE8E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 lIns="0" tIns="36000" rIns="108000" bIns="36000" anchor="ctr">
            <a:spAutoFit/>
          </a:bodyPr>
          <a:lstStyle/>
          <a:p>
            <a:pPr defTabSz="1219170"/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2209800" y="1455591"/>
            <a:ext cx="6629400" cy="349702"/>
          </a:xfrm>
          <a:prstGeom prst="rect">
            <a:avLst/>
          </a:prstGeom>
          <a:gradFill rotWithShape="1">
            <a:gsLst>
              <a:gs pos="0">
                <a:srgbClr val="B1B4AA"/>
              </a:gs>
              <a:gs pos="100000">
                <a:srgbClr val="ECE8E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36000" rIns="108000" bIns="36000" anchor="ctr">
            <a:spAutoFit/>
          </a:bodyPr>
          <a:lstStyle/>
          <a:p>
            <a:pPr defTabSz="1219170"/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 </a:t>
            </a:r>
            <a:r>
              <a:rPr lang="hu-HU" b="0" dirty="0">
                <a:solidFill>
                  <a:srgbClr val="002060"/>
                </a:solidFill>
              </a:rPr>
              <a:t>Kalcium-nitrát termékek</a:t>
            </a:r>
            <a:endParaRPr lang="en-GB" b="0" dirty="0">
              <a:solidFill>
                <a:srgbClr val="002060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black">
          <a:xfrm>
            <a:off x="4626206" y="3491180"/>
            <a:ext cx="16002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en-GB" dirty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NITRABOR</a:t>
            </a:r>
            <a:endParaRPr lang="en-GB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black">
          <a:xfrm>
            <a:off x="2530281" y="1420875"/>
            <a:ext cx="15240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CALCINIT</a:t>
            </a:r>
            <a:endParaRPr lang="en-GB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black">
          <a:xfrm>
            <a:off x="3577816" y="2427101"/>
            <a:ext cx="16764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en-GB" dirty="0">
                <a:solidFill>
                  <a:srgbClr val="69B3E7"/>
                </a:solidFill>
                <a:latin typeface="Arial" pitchFamily="34" charset="0"/>
                <a:cs typeface="Times New Roman" pitchFamily="18" charset="0"/>
              </a:rPr>
              <a:t>TROPICOTE</a:t>
            </a:r>
            <a:endParaRPr lang="en-GB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07209" name="Text Box 13"/>
          <p:cNvSpPr txBox="1">
            <a:spLocks noChangeArrowheads="1"/>
          </p:cNvSpPr>
          <p:nvPr/>
        </p:nvSpPr>
        <p:spPr bwMode="black">
          <a:xfrm>
            <a:off x="3929406" y="1431722"/>
            <a:ext cx="59436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hu-HU" dirty="0" err="1">
                <a:solidFill>
                  <a:srgbClr val="000000"/>
                </a:solidFill>
                <a:latin typeface="Arial"/>
                <a:cs typeface="Times New Roman" pitchFamily="18" charset="0"/>
              </a:rPr>
              <a:t>Tápoldatozásra</a:t>
            </a:r>
            <a:r>
              <a:rPr lang="hu-HU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, 100 % vízoldható, kristályos</a:t>
            </a:r>
            <a:endParaRPr lang="en-GB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07210" name="Text Box 14"/>
          <p:cNvSpPr txBox="1">
            <a:spLocks noChangeArrowheads="1"/>
          </p:cNvSpPr>
          <p:nvPr/>
        </p:nvSpPr>
        <p:spPr bwMode="black">
          <a:xfrm>
            <a:off x="5174530" y="2409302"/>
            <a:ext cx="55626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hu-HU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Szabadföldre, szilárd kijuttatás, </a:t>
            </a:r>
            <a:r>
              <a:rPr lang="hu-HU" dirty="0" err="1">
                <a:solidFill>
                  <a:srgbClr val="000000"/>
                </a:solidFill>
                <a:latin typeface="Arial"/>
                <a:cs typeface="Times New Roman" pitchFamily="18" charset="0"/>
              </a:rPr>
              <a:t>prillezett</a:t>
            </a:r>
            <a:endParaRPr lang="en-GB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07211" name="Text Box 15"/>
          <p:cNvSpPr txBox="1">
            <a:spLocks noChangeArrowheads="1"/>
          </p:cNvSpPr>
          <p:nvPr/>
        </p:nvSpPr>
        <p:spPr bwMode="black">
          <a:xfrm>
            <a:off x="6070550" y="3491179"/>
            <a:ext cx="4148579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hu-HU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Szabadföldre, szilárd kijuttatás, bórral!</a:t>
            </a:r>
            <a:endParaRPr lang="en-GB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307213" name="Picture 21" descr="1frutascópia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b="30219"/>
          <a:stretch>
            <a:fillRect/>
          </a:stretch>
        </p:blipFill>
        <p:spPr bwMode="auto">
          <a:xfrm>
            <a:off x="1524000" y="4034577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4" name="Picture 22" descr="C:\DATA\00 Temp\Bilder\BagPic Nitrabor 25k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7264" y="2887741"/>
            <a:ext cx="10620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5" name="Picture 23" descr="C:\DATA\00 Temp\Bilder\Calcin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8626" y="830342"/>
            <a:ext cx="8159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6" name="Picture 24" descr="C:\DATA\00 Temp\Bilder\Tropico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2076" y="1897141"/>
            <a:ext cx="873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7" name="Picture 10" descr="Tropicote-lineal2"/>
          <p:cNvPicPr>
            <a:picLocks noChangeAspect="1" noChangeArrowheads="1"/>
          </p:cNvPicPr>
          <p:nvPr/>
        </p:nvPicPr>
        <p:blipFill>
          <a:blip r:embed="rId7" cstate="print">
            <a:lum bright="6000" contrast="12000"/>
          </a:blip>
          <a:srcRect/>
          <a:stretch>
            <a:fillRect/>
          </a:stretch>
        </p:blipFill>
        <p:spPr bwMode="auto">
          <a:xfrm>
            <a:off x="1703388" y="2548017"/>
            <a:ext cx="97631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18" name="Picture 37" descr="Nitrabor1"/>
          <p:cNvPicPr>
            <a:picLocks noChangeAspect="1" noChangeArrowheads="1"/>
          </p:cNvPicPr>
          <p:nvPr/>
        </p:nvPicPr>
        <p:blipFill>
          <a:blip r:embed="rId8" cstate="print">
            <a:lum contrast="18000"/>
          </a:blip>
          <a:srcRect/>
          <a:stretch>
            <a:fillRect/>
          </a:stretch>
        </p:blipFill>
        <p:spPr bwMode="auto">
          <a:xfrm>
            <a:off x="2566988" y="3556080"/>
            <a:ext cx="1035051" cy="69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5386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46744" y="1059543"/>
            <a:ext cx="6299200" cy="49929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3500" b="1" dirty="0"/>
              <a:t>Kalcium (</a:t>
            </a:r>
            <a:r>
              <a:rPr lang="hu-HU" sz="3500" b="1" dirty="0" err="1"/>
              <a:t>CaO</a:t>
            </a:r>
            <a:r>
              <a:rPr lang="hu-HU" sz="3500" b="1" dirty="0"/>
              <a:t>)		26,3%</a:t>
            </a:r>
          </a:p>
          <a:p>
            <a:pPr marL="0" indent="0">
              <a:buNone/>
            </a:pPr>
            <a:r>
              <a:rPr lang="hu-HU" sz="3500" b="1" dirty="0"/>
              <a:t>Összes nitrogén		15,5%</a:t>
            </a:r>
          </a:p>
          <a:p>
            <a:pPr marL="0" indent="0">
              <a:buNone/>
            </a:pPr>
            <a:r>
              <a:rPr lang="hu-HU" sz="3500" b="1" dirty="0"/>
              <a:t>	nitrát N	 14,4%</a:t>
            </a:r>
          </a:p>
          <a:p>
            <a:pPr marL="0" indent="0">
              <a:buNone/>
            </a:pPr>
            <a:r>
              <a:rPr lang="hu-HU" sz="3500" b="1" dirty="0"/>
              <a:t>	ammónium N	1,1%</a:t>
            </a:r>
          </a:p>
          <a:p>
            <a:pPr marL="0" indent="0">
              <a:buNone/>
            </a:pPr>
            <a:endParaRPr lang="hu-HU" sz="3500" dirty="0"/>
          </a:p>
          <a:p>
            <a:pPr marL="0" indent="0">
              <a:buNone/>
            </a:pPr>
            <a:r>
              <a:rPr lang="hu-HU" sz="3500" dirty="0"/>
              <a:t>Kertészeti kultúrákban:</a:t>
            </a:r>
          </a:p>
          <a:p>
            <a:r>
              <a:rPr lang="hu-HU" sz="3500" dirty="0"/>
              <a:t>Káposztafélék</a:t>
            </a:r>
          </a:p>
          <a:p>
            <a:r>
              <a:rPr lang="hu-HU" sz="3500" dirty="0"/>
              <a:t>Burgonya</a:t>
            </a:r>
          </a:p>
          <a:p>
            <a:r>
              <a:rPr lang="hu-HU" sz="3500" dirty="0"/>
              <a:t>Paradicsom</a:t>
            </a:r>
          </a:p>
          <a:p>
            <a:r>
              <a:rPr lang="hu-HU" sz="3500" dirty="0"/>
              <a:t>Paprika</a:t>
            </a:r>
          </a:p>
          <a:p>
            <a:r>
              <a:rPr lang="hu-HU" sz="3500" dirty="0"/>
              <a:t>Dinnye</a:t>
            </a:r>
          </a:p>
          <a:p>
            <a:r>
              <a:rPr lang="hu-HU" sz="3500" dirty="0"/>
              <a:t>Alma</a:t>
            </a:r>
          </a:p>
          <a:p>
            <a:r>
              <a:rPr lang="hu-HU" sz="3500" dirty="0"/>
              <a:t>Dohány</a:t>
            </a:r>
          </a:p>
          <a:p>
            <a:r>
              <a:rPr lang="hu-HU" sz="3500" dirty="0"/>
              <a:t>Bab</a:t>
            </a:r>
          </a:p>
          <a:p>
            <a:r>
              <a:rPr lang="hu-HU" sz="3500" dirty="0"/>
              <a:t>Borsó </a:t>
            </a:r>
          </a:p>
          <a:p>
            <a:pPr marL="0" indent="0">
              <a:buNone/>
            </a:pPr>
            <a:endParaRPr lang="hu-HU" sz="3500" dirty="0"/>
          </a:p>
          <a:p>
            <a:pPr marL="0" indent="0">
              <a:buNone/>
            </a:pPr>
            <a:r>
              <a:rPr lang="hu-HU" sz="3500" dirty="0"/>
              <a:t>Szántóföldi kultúrákban</a:t>
            </a:r>
          </a:p>
          <a:p>
            <a:r>
              <a:rPr lang="hu-HU" sz="3500" dirty="0"/>
              <a:t>Repce</a:t>
            </a:r>
          </a:p>
          <a:p>
            <a:r>
              <a:rPr lang="hu-HU" sz="3500" dirty="0"/>
              <a:t>Lucerna</a:t>
            </a:r>
          </a:p>
          <a:p>
            <a:endParaRPr lang="hu-HU" sz="3500" dirty="0"/>
          </a:p>
          <a:p>
            <a:pPr marL="0" indent="0">
              <a:buNone/>
            </a:pPr>
            <a:r>
              <a:rPr lang="hu-HU" sz="3500" dirty="0"/>
              <a:t>Hektárdózis: 250-300 kg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40000" y="145143"/>
            <a:ext cx="11113200" cy="6037943"/>
          </a:xfrm>
        </p:spPr>
        <p:txBody>
          <a:bodyPr/>
          <a:lstStyle/>
          <a:p>
            <a:r>
              <a:rPr lang="hu-HU" b="1" dirty="0" err="1">
                <a:solidFill>
                  <a:srgbClr val="002060"/>
                </a:solidFill>
                <a:latin typeface="+mn-lt"/>
              </a:rPr>
              <a:t>Yara</a:t>
            </a:r>
            <a:r>
              <a:rPr lang="hu-HU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Tera</a:t>
            </a:r>
            <a:r>
              <a:rPr lang="hu-H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b="1" dirty="0" err="1">
                <a:solidFill>
                  <a:srgbClr val="002060"/>
                </a:solidFill>
                <a:latin typeface="+mn-lt"/>
              </a:rPr>
              <a:t>Tropicote</a:t>
            </a:r>
            <a:r>
              <a:rPr lang="hu-H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dirty="0">
                <a:solidFill>
                  <a:srgbClr val="002060"/>
                </a:solidFill>
                <a:latin typeface="+mn-lt"/>
              </a:rPr>
              <a:t>– granulált kalcium-nitrát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11" y="1406337"/>
            <a:ext cx="2915816" cy="443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15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field of green grass&#10;&#10;Description automatically generated with low confidence">
            <a:extLst>
              <a:ext uri="{FF2B5EF4-FFF2-40B4-BE49-F238E27FC236}">
                <a16:creationId xmlns:a16="http://schemas.microsoft.com/office/drawing/2014/main" id="{085395EA-6D39-47C5-B016-03317C70F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76" t="34381" r="3982"/>
          <a:stretch/>
        </p:blipFill>
        <p:spPr>
          <a:xfrm>
            <a:off x="-29173" y="-128017"/>
            <a:ext cx="12192000" cy="6307873"/>
          </a:xfrm>
          <a:prstGeom prst="rect">
            <a:avLst/>
          </a:prstGeom>
        </p:spPr>
      </p:pic>
      <p:sp>
        <p:nvSpPr>
          <p:cNvPr id="7" name="Shape 647">
            <a:extLst>
              <a:ext uri="{FF2B5EF4-FFF2-40B4-BE49-F238E27FC236}">
                <a16:creationId xmlns:a16="http://schemas.microsoft.com/office/drawing/2014/main" id="{28974118-0C07-4A7B-9565-ED7F28E2A8BD}"/>
              </a:ext>
            </a:extLst>
          </p:cNvPr>
          <p:cNvSpPr txBox="1"/>
          <p:nvPr/>
        </p:nvSpPr>
        <p:spPr>
          <a:xfrm>
            <a:off x="9826971" y="306848"/>
            <a:ext cx="1777346" cy="10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Műtrágya gyártás</a:t>
            </a:r>
            <a:endParaRPr kumimoji="0" lang="nb-NO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2.7 </a:t>
            </a: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MRD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</p:txBody>
      </p:sp>
      <p:sp>
        <p:nvSpPr>
          <p:cNvPr id="8" name="Shape 648">
            <a:extLst>
              <a:ext uri="{FF2B5EF4-FFF2-40B4-BE49-F238E27FC236}">
                <a16:creationId xmlns:a16="http://schemas.microsoft.com/office/drawing/2014/main" id="{624C7979-6B8A-4B78-935E-40F7E621C9CE}"/>
              </a:ext>
            </a:extLst>
          </p:cNvPr>
          <p:cNvSpPr txBox="1">
            <a:spLocks noChangeAspect="1"/>
          </p:cNvSpPr>
          <p:nvPr/>
        </p:nvSpPr>
        <p:spPr>
          <a:xfrm>
            <a:off x="8991163" y="2761797"/>
            <a:ext cx="1096800" cy="85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Vércsoportok felfedezése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1.09 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MRD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649">
            <a:extLst>
              <a:ext uri="{FF2B5EF4-FFF2-40B4-BE49-F238E27FC236}">
                <a16:creationId xmlns:a16="http://schemas.microsoft.com/office/drawing/2014/main" id="{86FC0A57-8082-4981-9516-A3488A1F56DD}"/>
              </a:ext>
            </a:extLst>
          </p:cNvPr>
          <p:cNvSpPr txBox="1">
            <a:spLocks noChangeAspect="1"/>
          </p:cNvSpPr>
          <p:nvPr/>
        </p:nvSpPr>
        <p:spPr>
          <a:xfrm>
            <a:off x="7778301" y="3643993"/>
            <a:ext cx="10968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Himlő vakcina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530 M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650">
            <a:extLst>
              <a:ext uri="{FF2B5EF4-FFF2-40B4-BE49-F238E27FC236}">
                <a16:creationId xmlns:a16="http://schemas.microsoft.com/office/drawing/2014/main" id="{7A1B8B23-FDBA-4E93-878D-CC423809A293}"/>
              </a:ext>
            </a:extLst>
          </p:cNvPr>
          <p:cNvSpPr txBox="1">
            <a:spLocks noChangeAspect="1"/>
          </p:cNvSpPr>
          <p:nvPr/>
        </p:nvSpPr>
        <p:spPr>
          <a:xfrm>
            <a:off x="6602795" y="4020524"/>
            <a:ext cx="1096800" cy="99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Búza zöld forradalom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259 M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651">
            <a:extLst>
              <a:ext uri="{FF2B5EF4-FFF2-40B4-BE49-F238E27FC236}">
                <a16:creationId xmlns:a16="http://schemas.microsoft.com/office/drawing/2014/main" id="{E87ECF5F-6663-49EC-ABF1-98FAF31DF3B7}"/>
              </a:ext>
            </a:extLst>
          </p:cNvPr>
          <p:cNvSpPr txBox="1">
            <a:spLocks noChangeAspect="1"/>
          </p:cNvSpPr>
          <p:nvPr/>
        </p:nvSpPr>
        <p:spPr>
          <a:xfrm>
            <a:off x="5336758" y="4336895"/>
            <a:ext cx="1196767" cy="81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Víz kezelése klórral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177 M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652">
            <a:extLst>
              <a:ext uri="{FF2B5EF4-FFF2-40B4-BE49-F238E27FC236}">
                <a16:creationId xmlns:a16="http://schemas.microsoft.com/office/drawing/2014/main" id="{4EED8BCE-14AF-4017-87E5-D86DC249D32F}"/>
              </a:ext>
            </a:extLst>
          </p:cNvPr>
          <p:cNvSpPr txBox="1">
            <a:spLocks noChangeAspect="1"/>
          </p:cNvSpPr>
          <p:nvPr/>
        </p:nvSpPr>
        <p:spPr>
          <a:xfrm>
            <a:off x="4313170" y="4387886"/>
            <a:ext cx="876436" cy="84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Kanyaró vakcina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118 M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653">
            <a:extLst>
              <a:ext uri="{FF2B5EF4-FFF2-40B4-BE49-F238E27FC236}">
                <a16:creationId xmlns:a16="http://schemas.microsoft.com/office/drawing/2014/main" id="{64570887-D6D5-4164-BB15-4FD1C948302C}"/>
              </a:ext>
            </a:extLst>
          </p:cNvPr>
          <p:cNvSpPr txBox="1">
            <a:spLocks noChangeAspect="1"/>
          </p:cNvSpPr>
          <p:nvPr/>
        </p:nvSpPr>
        <p:spPr>
          <a:xfrm>
            <a:off x="3034067" y="4477213"/>
            <a:ext cx="1096800" cy="84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Penicillin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82 M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654">
            <a:extLst>
              <a:ext uri="{FF2B5EF4-FFF2-40B4-BE49-F238E27FC236}">
                <a16:creationId xmlns:a16="http://schemas.microsoft.com/office/drawing/2014/main" id="{9D378371-174B-4BCF-80B9-ABF746209B63}"/>
              </a:ext>
            </a:extLst>
          </p:cNvPr>
          <p:cNvSpPr txBox="1">
            <a:spLocks noChangeAspect="1"/>
          </p:cNvSpPr>
          <p:nvPr/>
        </p:nvSpPr>
        <p:spPr>
          <a:xfrm>
            <a:off x="1760390" y="4311573"/>
            <a:ext cx="1240796" cy="103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Diftéria és tetanusz vakcina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60 M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656">
            <a:extLst>
              <a:ext uri="{FF2B5EF4-FFF2-40B4-BE49-F238E27FC236}">
                <a16:creationId xmlns:a16="http://schemas.microsoft.com/office/drawing/2014/main" id="{DEB9FC9A-C2B1-4636-A319-E69C388E8601}"/>
              </a:ext>
            </a:extLst>
          </p:cNvPr>
          <p:cNvSpPr txBox="1">
            <a:spLocks noChangeAspect="1"/>
          </p:cNvSpPr>
          <p:nvPr/>
        </p:nvSpPr>
        <p:spPr>
          <a:xfrm>
            <a:off x="564246" y="4307293"/>
            <a:ext cx="1174916" cy="1091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Malária megelőzése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21 M</a:t>
            </a:r>
          </a:p>
        </p:txBody>
      </p:sp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B1202BAF-D43A-4C13-B657-CE12AEE81BE0}"/>
              </a:ext>
            </a:extLst>
          </p:cNvPr>
          <p:cNvCxnSpPr>
            <a:cxnSpLocks/>
          </p:cNvCxnSpPr>
          <p:nvPr/>
        </p:nvCxnSpPr>
        <p:spPr>
          <a:xfrm flipH="1">
            <a:off x="706932" y="6058853"/>
            <a:ext cx="10510845" cy="0"/>
          </a:xfrm>
          <a:prstGeom prst="straightConnector1">
            <a:avLst/>
          </a:prstGeom>
          <a:noFill/>
          <a:ln w="15875" cap="rnd" cmpd="sng" algn="ctr">
            <a:solidFill>
              <a:schemeClr val="bg1"/>
            </a:solidFill>
            <a:prstDash val="sysDot"/>
            <a:round/>
            <a:headEnd type="triangle" w="med" len="med"/>
            <a:tailEnd type="none" w="lg" len="lg"/>
          </a:ln>
          <a:effectLst/>
        </p:spPr>
      </p:cxnSp>
      <p:sp>
        <p:nvSpPr>
          <p:cNvPr id="17" name="TekstSylinder 2">
            <a:extLst>
              <a:ext uri="{FF2B5EF4-FFF2-40B4-BE49-F238E27FC236}">
                <a16:creationId xmlns:a16="http://schemas.microsoft.com/office/drawing/2014/main" id="{7CAB17F7-3875-407C-8EF2-CC2DB6E1B7E5}"/>
              </a:ext>
            </a:extLst>
          </p:cNvPr>
          <p:cNvSpPr txBox="1"/>
          <p:nvPr/>
        </p:nvSpPr>
        <p:spPr>
          <a:xfrm>
            <a:off x="750118" y="5498354"/>
            <a:ext cx="86630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1939</a:t>
            </a: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TekstSylinder 24">
            <a:extLst>
              <a:ext uri="{FF2B5EF4-FFF2-40B4-BE49-F238E27FC236}">
                <a16:creationId xmlns:a16="http://schemas.microsoft.com/office/drawing/2014/main" id="{023E85C7-97B2-4A77-BF2A-F856E3EB1B8D}"/>
              </a:ext>
            </a:extLst>
          </p:cNvPr>
          <p:cNvSpPr txBox="1"/>
          <p:nvPr/>
        </p:nvSpPr>
        <p:spPr>
          <a:xfrm>
            <a:off x="1958322" y="5498354"/>
            <a:ext cx="86630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1926</a:t>
            </a: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TekstSylinder 26">
            <a:extLst>
              <a:ext uri="{FF2B5EF4-FFF2-40B4-BE49-F238E27FC236}">
                <a16:creationId xmlns:a16="http://schemas.microsoft.com/office/drawing/2014/main" id="{8F347363-1471-48FE-8D7E-89BC35F98F69}"/>
              </a:ext>
            </a:extLst>
          </p:cNvPr>
          <p:cNvSpPr txBox="1"/>
          <p:nvPr/>
        </p:nvSpPr>
        <p:spPr>
          <a:xfrm>
            <a:off x="3021736" y="5498354"/>
            <a:ext cx="1096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1928/1940</a:t>
            </a: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kstSylinder 28">
            <a:extLst>
              <a:ext uri="{FF2B5EF4-FFF2-40B4-BE49-F238E27FC236}">
                <a16:creationId xmlns:a16="http://schemas.microsoft.com/office/drawing/2014/main" id="{9EEA4AB4-D65F-46E0-A8D9-F54818827825}"/>
              </a:ext>
            </a:extLst>
          </p:cNvPr>
          <p:cNvSpPr txBox="1"/>
          <p:nvPr/>
        </p:nvSpPr>
        <p:spPr>
          <a:xfrm>
            <a:off x="4218681" y="5498354"/>
            <a:ext cx="1096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1958</a:t>
            </a: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kstSylinder 29">
            <a:extLst>
              <a:ext uri="{FF2B5EF4-FFF2-40B4-BE49-F238E27FC236}">
                <a16:creationId xmlns:a16="http://schemas.microsoft.com/office/drawing/2014/main" id="{99FB3D99-0C06-43DD-85C0-B8938B800A77}"/>
              </a:ext>
            </a:extLst>
          </p:cNvPr>
          <p:cNvSpPr txBox="1"/>
          <p:nvPr/>
        </p:nvSpPr>
        <p:spPr>
          <a:xfrm>
            <a:off x="5419841" y="5498354"/>
            <a:ext cx="1096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1919</a:t>
            </a: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TekstSylinder 30">
            <a:extLst>
              <a:ext uri="{FF2B5EF4-FFF2-40B4-BE49-F238E27FC236}">
                <a16:creationId xmlns:a16="http://schemas.microsoft.com/office/drawing/2014/main" id="{5B1FBFCB-1535-4157-8537-7610C3CEF49D}"/>
              </a:ext>
            </a:extLst>
          </p:cNvPr>
          <p:cNvSpPr txBox="1"/>
          <p:nvPr/>
        </p:nvSpPr>
        <p:spPr>
          <a:xfrm>
            <a:off x="6592395" y="5498354"/>
            <a:ext cx="1096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1940s/50s</a:t>
            </a: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TekstSylinder 31">
            <a:extLst>
              <a:ext uri="{FF2B5EF4-FFF2-40B4-BE49-F238E27FC236}">
                <a16:creationId xmlns:a16="http://schemas.microsoft.com/office/drawing/2014/main" id="{66C54DD6-8DBC-4ABD-8EF4-A6E766A5E7D4}"/>
              </a:ext>
            </a:extLst>
          </p:cNvPr>
          <p:cNvSpPr txBox="1"/>
          <p:nvPr/>
        </p:nvSpPr>
        <p:spPr>
          <a:xfrm>
            <a:off x="7878599" y="5498354"/>
            <a:ext cx="89620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1796</a:t>
            </a: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TekstSylinder 32">
            <a:extLst>
              <a:ext uri="{FF2B5EF4-FFF2-40B4-BE49-F238E27FC236}">
                <a16:creationId xmlns:a16="http://schemas.microsoft.com/office/drawing/2014/main" id="{60FAF2C9-D82B-402F-A1B7-9D04DBC74087}"/>
              </a:ext>
            </a:extLst>
          </p:cNvPr>
          <p:cNvSpPr txBox="1"/>
          <p:nvPr/>
        </p:nvSpPr>
        <p:spPr>
          <a:xfrm>
            <a:off x="9093659" y="5498354"/>
            <a:ext cx="89180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1902</a:t>
            </a: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TekstSylinder 33">
            <a:extLst>
              <a:ext uri="{FF2B5EF4-FFF2-40B4-BE49-F238E27FC236}">
                <a16:creationId xmlns:a16="http://schemas.microsoft.com/office/drawing/2014/main" id="{32FB045F-4F6C-4431-B559-5D1932B1BA5C}"/>
              </a:ext>
            </a:extLst>
          </p:cNvPr>
          <p:cNvSpPr txBox="1"/>
          <p:nvPr/>
        </p:nvSpPr>
        <p:spPr>
          <a:xfrm>
            <a:off x="10247593" y="5498354"/>
            <a:ext cx="93610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1909</a:t>
            </a: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Avrundet rektangel 11">
            <a:extLst>
              <a:ext uri="{FF2B5EF4-FFF2-40B4-BE49-F238E27FC236}">
                <a16:creationId xmlns:a16="http://schemas.microsoft.com/office/drawing/2014/main" id="{A1BA4D44-94D2-420F-8A94-23BC4571EE02}"/>
              </a:ext>
            </a:extLst>
          </p:cNvPr>
          <p:cNvSpPr/>
          <p:nvPr/>
        </p:nvSpPr>
        <p:spPr>
          <a:xfrm>
            <a:off x="10257776" y="1039035"/>
            <a:ext cx="960000" cy="4418379"/>
          </a:xfrm>
          <a:prstGeom prst="roundRect">
            <a:avLst/>
          </a:prstGeom>
          <a:solidFill>
            <a:srgbClr val="FF8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nb-NO" sz="2667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Avrundet rektangel 34">
            <a:extLst>
              <a:ext uri="{FF2B5EF4-FFF2-40B4-BE49-F238E27FC236}">
                <a16:creationId xmlns:a16="http://schemas.microsoft.com/office/drawing/2014/main" id="{9199E3DC-FE18-4C0B-8320-9AED3E1E3CEE}"/>
              </a:ext>
            </a:extLst>
          </p:cNvPr>
          <p:cNvSpPr/>
          <p:nvPr/>
        </p:nvSpPr>
        <p:spPr>
          <a:xfrm>
            <a:off x="9063924" y="3634471"/>
            <a:ext cx="960000" cy="1822943"/>
          </a:xfrm>
          <a:prstGeom prst="roundRect">
            <a:avLst/>
          </a:prstGeom>
          <a:solidFill>
            <a:srgbClr val="63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nb-NO" sz="2667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Avrundet rektangel 35">
            <a:extLst>
              <a:ext uri="{FF2B5EF4-FFF2-40B4-BE49-F238E27FC236}">
                <a16:creationId xmlns:a16="http://schemas.microsoft.com/office/drawing/2014/main" id="{CBE9124C-2BE1-45F8-88F3-70BD9BA81EA7}"/>
              </a:ext>
            </a:extLst>
          </p:cNvPr>
          <p:cNvSpPr/>
          <p:nvPr/>
        </p:nvSpPr>
        <p:spPr>
          <a:xfrm>
            <a:off x="7870068" y="4588151"/>
            <a:ext cx="960000" cy="869263"/>
          </a:xfrm>
          <a:prstGeom prst="roundRect">
            <a:avLst/>
          </a:prstGeom>
          <a:solidFill>
            <a:srgbClr val="63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nb-NO" sz="2667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Avrundet rektangel 36">
            <a:extLst>
              <a:ext uri="{FF2B5EF4-FFF2-40B4-BE49-F238E27FC236}">
                <a16:creationId xmlns:a16="http://schemas.microsoft.com/office/drawing/2014/main" id="{9AAD5F62-7EF5-4D12-A1BC-8692FFF422F4}"/>
              </a:ext>
            </a:extLst>
          </p:cNvPr>
          <p:cNvSpPr/>
          <p:nvPr/>
        </p:nvSpPr>
        <p:spPr>
          <a:xfrm>
            <a:off x="6676212" y="5044613"/>
            <a:ext cx="960000" cy="412800"/>
          </a:xfrm>
          <a:prstGeom prst="roundRect">
            <a:avLst/>
          </a:prstGeom>
          <a:solidFill>
            <a:srgbClr val="63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nb-NO" sz="2667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Avrundet rektangel 37">
            <a:extLst>
              <a:ext uri="{FF2B5EF4-FFF2-40B4-BE49-F238E27FC236}">
                <a16:creationId xmlns:a16="http://schemas.microsoft.com/office/drawing/2014/main" id="{6120F18E-B2AD-4F13-B80B-9B98A92E12C6}"/>
              </a:ext>
            </a:extLst>
          </p:cNvPr>
          <p:cNvSpPr/>
          <p:nvPr/>
        </p:nvSpPr>
        <p:spPr>
          <a:xfrm>
            <a:off x="5482356" y="5169413"/>
            <a:ext cx="960000" cy="288000"/>
          </a:xfrm>
          <a:prstGeom prst="roundRect">
            <a:avLst/>
          </a:prstGeom>
          <a:solidFill>
            <a:srgbClr val="63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nb-NO" sz="2667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Avrundet rektangel 38">
            <a:extLst>
              <a:ext uri="{FF2B5EF4-FFF2-40B4-BE49-F238E27FC236}">
                <a16:creationId xmlns:a16="http://schemas.microsoft.com/office/drawing/2014/main" id="{5ADBCB87-5794-43E9-8A30-3065475F22B9}"/>
              </a:ext>
            </a:extLst>
          </p:cNvPr>
          <p:cNvSpPr/>
          <p:nvPr/>
        </p:nvSpPr>
        <p:spPr>
          <a:xfrm>
            <a:off x="4288500" y="5257019"/>
            <a:ext cx="960000" cy="200395"/>
          </a:xfrm>
          <a:prstGeom prst="roundRect">
            <a:avLst/>
          </a:prstGeom>
          <a:solidFill>
            <a:srgbClr val="63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nb-NO" sz="2667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Avrundet rektangel 39">
            <a:extLst>
              <a:ext uri="{FF2B5EF4-FFF2-40B4-BE49-F238E27FC236}">
                <a16:creationId xmlns:a16="http://schemas.microsoft.com/office/drawing/2014/main" id="{DAE22EAF-A416-4D81-AD40-0FF3821BDE15}"/>
              </a:ext>
            </a:extLst>
          </p:cNvPr>
          <p:cNvSpPr/>
          <p:nvPr/>
        </p:nvSpPr>
        <p:spPr>
          <a:xfrm>
            <a:off x="3094644" y="5328533"/>
            <a:ext cx="960000" cy="128881"/>
          </a:xfrm>
          <a:prstGeom prst="roundRect">
            <a:avLst/>
          </a:prstGeom>
          <a:solidFill>
            <a:srgbClr val="63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nb-NO" sz="2667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Avrundet rektangel 40">
            <a:extLst>
              <a:ext uri="{FF2B5EF4-FFF2-40B4-BE49-F238E27FC236}">
                <a16:creationId xmlns:a16="http://schemas.microsoft.com/office/drawing/2014/main" id="{6982B20C-AFE3-4924-9F0F-6D0EBB59EF33}"/>
              </a:ext>
            </a:extLst>
          </p:cNvPr>
          <p:cNvSpPr/>
          <p:nvPr/>
        </p:nvSpPr>
        <p:spPr>
          <a:xfrm>
            <a:off x="1900788" y="5361413"/>
            <a:ext cx="960000" cy="96000"/>
          </a:xfrm>
          <a:prstGeom prst="roundRect">
            <a:avLst/>
          </a:prstGeom>
          <a:solidFill>
            <a:srgbClr val="63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nb-NO" sz="2667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Avrundet rektangel 41">
            <a:extLst>
              <a:ext uri="{FF2B5EF4-FFF2-40B4-BE49-F238E27FC236}">
                <a16:creationId xmlns:a16="http://schemas.microsoft.com/office/drawing/2014/main" id="{67AB8661-BA27-4C57-8B63-F6192E4373B5}"/>
              </a:ext>
            </a:extLst>
          </p:cNvPr>
          <p:cNvSpPr/>
          <p:nvPr/>
        </p:nvSpPr>
        <p:spPr>
          <a:xfrm>
            <a:off x="706932" y="5419013"/>
            <a:ext cx="960000" cy="38400"/>
          </a:xfrm>
          <a:prstGeom prst="roundRect">
            <a:avLst/>
          </a:prstGeom>
          <a:solidFill>
            <a:srgbClr val="63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nb-NO" sz="2667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DBCF69-A358-4C62-91E3-5579D0C7DD09}"/>
              </a:ext>
            </a:extLst>
          </p:cNvPr>
          <p:cNvSpPr txBox="1"/>
          <p:nvPr/>
        </p:nvSpPr>
        <p:spPr>
          <a:xfrm>
            <a:off x="688554" y="6455403"/>
            <a:ext cx="3657599" cy="266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b-NO" sz="933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*www.medigo.com/blog/infographics/lifesaving-innovations/</a:t>
            </a:r>
          </a:p>
        </p:txBody>
      </p:sp>
      <p:sp>
        <p:nvSpPr>
          <p:cNvPr id="35" name="Tittel 1">
            <a:extLst>
              <a:ext uri="{FF2B5EF4-FFF2-40B4-BE49-F238E27FC236}">
                <a16:creationId xmlns:a16="http://schemas.microsoft.com/office/drawing/2014/main" id="{0501D8FE-4022-4E35-BF1C-ED3957EA81FB}"/>
              </a:ext>
            </a:extLst>
          </p:cNvPr>
          <p:cNvSpPr txBox="1">
            <a:spLocks/>
          </p:cNvSpPr>
          <p:nvPr/>
        </p:nvSpPr>
        <p:spPr>
          <a:xfrm>
            <a:off x="377989" y="898402"/>
            <a:ext cx="8057153" cy="1150939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2400" b="1" kern="1200">
                <a:solidFill>
                  <a:srgbClr val="2777B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CA199"/>
              </a:buClr>
              <a:buSzPts val="2700"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Életmentő felfedezések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</a:b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A történelem során a különböző felfedezések emberek millióinak életét mentették meg.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469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E387-A08C-4363-9BA1-A9A003F4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ct val="0"/>
              </a:spcAft>
              <a:defRPr/>
            </a:pPr>
            <a:r>
              <a:rPr lang="hu-HU" altLang="en-US" dirty="0">
                <a:solidFill>
                  <a:srgbClr val="00205B"/>
                </a:solidFill>
              </a:rPr>
              <a:t>Lombtrágyázás – milyen tápelemet?</a:t>
            </a:r>
            <a:endParaRPr lang="en-GB" altLang="en-US" dirty="0">
              <a:solidFill>
                <a:srgbClr val="00205B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7DB92-D7CC-48F8-A571-DC71D3F5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7018"/>
            <a:ext cx="5386784" cy="365125"/>
          </a:xfrm>
        </p:spPr>
        <p:txBody>
          <a:bodyPr/>
          <a:lstStyle/>
          <a:p>
            <a:pPr algn="r" defTabSz="1219170"/>
            <a:r>
              <a:rPr lang="hu-HU" dirty="0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t>Gyuris Kálmán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17C1C-D9BB-499B-B73E-F1E7FC5A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E16FCDB-31C8-41E6-8ED3-DE08C4F1C05C}" type="slidenum">
              <a:rPr lang="hu-HU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defTabSz="1219170"/>
              <a:t>20</a:t>
            </a:fld>
            <a:endParaRPr lang="hu-HU" dirty="0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962F8C-CC3E-43CA-BE40-7834BAA5A102}"/>
              </a:ext>
            </a:extLst>
          </p:cNvPr>
          <p:cNvSpPr txBox="1">
            <a:spLocks noChangeArrowheads="1"/>
          </p:cNvSpPr>
          <p:nvPr/>
        </p:nvSpPr>
        <p:spPr>
          <a:xfrm>
            <a:off x="719403" y="959571"/>
            <a:ext cx="10761133" cy="1295599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04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4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2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994" indent="-239994" defTabSz="1219170">
              <a:buClr>
                <a:srgbClr val="F89B28">
                  <a:lumMod val="75000"/>
                </a:srgbClr>
              </a:buClr>
              <a:buNone/>
            </a:pPr>
            <a:r>
              <a:rPr lang="en-GB" sz="2400" b="1">
                <a:solidFill>
                  <a:srgbClr val="000000"/>
                </a:solidFill>
                <a:latin typeface="Arial"/>
                <a:cs typeface="Arial"/>
              </a:rPr>
              <a:t>Mi</a:t>
            </a:r>
            <a:r>
              <a:rPr lang="hu-HU" sz="2400" b="1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GB" sz="2400" b="1">
                <a:solidFill>
                  <a:srgbClr val="000000"/>
                </a:solidFill>
                <a:latin typeface="Arial"/>
                <a:cs typeface="Arial"/>
              </a:rPr>
              <a:t>ro</a:t>
            </a:r>
            <a:r>
              <a:rPr lang="hu-HU" sz="2400" b="1">
                <a:solidFill>
                  <a:srgbClr val="000000"/>
                </a:solidFill>
                <a:latin typeface="Arial"/>
                <a:cs typeface="Arial"/>
              </a:rPr>
              <a:t>elemek</a:t>
            </a:r>
            <a:r>
              <a:rPr lang="en-GB" sz="2400" b="1">
                <a:solidFill>
                  <a:srgbClr val="000000"/>
                </a:solidFill>
                <a:latin typeface="Arial"/>
                <a:cs typeface="Arial"/>
              </a:rPr>
              <a:t> (B, Cu, Fe, Mn, Mo, Zn)</a:t>
            </a:r>
          </a:p>
          <a:p>
            <a:pPr marL="748781" lvl="1" indent="-239994" defTabSz="1219170">
              <a:buClr>
                <a:srgbClr val="F89B28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GB" sz="1867">
                <a:solidFill>
                  <a:srgbClr val="000000"/>
                </a:solidFill>
                <a:latin typeface="Arial"/>
                <a:cs typeface="Arial"/>
              </a:rPr>
              <a:t> g/ha</a:t>
            </a:r>
            <a:r>
              <a:rPr lang="hu-HU" sz="1867">
                <a:solidFill>
                  <a:srgbClr val="000000"/>
                </a:solidFill>
                <a:latin typeface="Arial"/>
                <a:cs typeface="Arial"/>
              </a:rPr>
              <a:t>  (90% &lt;)</a:t>
            </a:r>
            <a:endParaRPr lang="en-GB" sz="1867">
              <a:solidFill>
                <a:srgbClr val="000000"/>
              </a:solidFill>
              <a:latin typeface="Arial"/>
              <a:cs typeface="Arial"/>
            </a:endParaRPr>
          </a:p>
          <a:p>
            <a:pPr marL="748781" lvl="1" indent="-239994" defTabSz="1219170">
              <a:buClr>
                <a:srgbClr val="F89B28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hu-HU" sz="1867">
                <a:solidFill>
                  <a:srgbClr val="000000"/>
                </a:solidFill>
                <a:latin typeface="Arial"/>
                <a:cs typeface="Arial"/>
              </a:rPr>
              <a:t>Teljes növényi igény kielégíthető lombtrágyázással</a:t>
            </a:r>
            <a:endParaRPr lang="en-GB" sz="1867">
              <a:solidFill>
                <a:srgbClr val="000000"/>
              </a:solidFill>
              <a:latin typeface="Arial"/>
              <a:cs typeface="Arial"/>
            </a:endParaRPr>
          </a:p>
          <a:p>
            <a:pPr marL="748781" lvl="1" indent="-239994" defTabSz="1219170">
              <a:buClr>
                <a:srgbClr val="F89B28">
                  <a:lumMod val="75000"/>
                </a:srgbClr>
              </a:buClr>
            </a:pPr>
            <a:endParaRPr lang="en-GB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E8CD39A-C1D6-4D9B-96CA-B8DD99C3D960}"/>
              </a:ext>
            </a:extLst>
          </p:cNvPr>
          <p:cNvSpPr txBox="1">
            <a:spLocks noChangeArrowheads="1"/>
          </p:cNvSpPr>
          <p:nvPr/>
        </p:nvSpPr>
        <p:spPr>
          <a:xfrm>
            <a:off x="719403" y="4280637"/>
            <a:ext cx="10761133" cy="172819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21920" tIns="60960" rIns="121920" bIns="60960" rtlCol="0" anchor="t" anchorCtr="0">
            <a:noAutofit/>
          </a:bodyPr>
          <a:lstStyle/>
          <a:p>
            <a:pPr marL="457189" indent="-457189" defTabSz="1219170">
              <a:spcBef>
                <a:spcPct val="0"/>
              </a:spcBef>
              <a:spcAft>
                <a:spcPts val="800"/>
              </a:spcAft>
              <a:buClr>
                <a:srgbClr val="5E8AB4"/>
              </a:buClr>
              <a:buSzPct val="75000"/>
              <a:defRPr/>
            </a:pPr>
            <a:r>
              <a:rPr lang="hu-HU" sz="24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Elsődleges tápelemek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(N, P, K)</a:t>
            </a:r>
          </a:p>
          <a:p>
            <a:pPr marL="990575" lvl="1" indent="-380990" defTabSz="1219170">
              <a:spcBef>
                <a:spcPct val="0"/>
              </a:spcBef>
              <a:spcAft>
                <a:spcPts val="800"/>
              </a:spcAft>
              <a:buClr>
                <a:srgbClr val="5E8AB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1867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lang="en-GB" sz="1867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0</a:t>
            </a:r>
            <a:r>
              <a:rPr lang="hu-HU" sz="1867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GB" sz="1867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100 kg/ha</a:t>
            </a:r>
            <a:r>
              <a:rPr lang="hu-HU" sz="1867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(2-3%)</a:t>
            </a:r>
            <a:endParaRPr lang="en-GB" sz="1867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990575" lvl="1" indent="-380990" defTabSz="1219170">
              <a:spcBef>
                <a:spcPct val="0"/>
              </a:spcBef>
              <a:spcAft>
                <a:spcPts val="800"/>
              </a:spcAft>
              <a:buClr>
                <a:srgbClr val="5E8AB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1867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Lombtrágyázás csak a talajon keresztüli pótlás kiegészítésére a kritikus időszakban</a:t>
            </a:r>
            <a:endParaRPr lang="en-GB" sz="1867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990575" lvl="1" indent="-380990" defTabSz="1219170">
              <a:spcBef>
                <a:spcPct val="0"/>
              </a:spcBef>
              <a:spcAft>
                <a:spcPts val="800"/>
              </a:spcAft>
              <a:buClr>
                <a:srgbClr val="5E8AB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1867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A lombtrágyázás nem pótolja a talajon keresztüli pótlást</a:t>
            </a:r>
            <a:endParaRPr lang="en-GB" sz="1867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FAED5EE-7E9B-45B6-9E22-82B7398B1C36}"/>
              </a:ext>
            </a:extLst>
          </p:cNvPr>
          <p:cNvSpPr txBox="1">
            <a:spLocks noChangeArrowheads="1"/>
          </p:cNvSpPr>
          <p:nvPr/>
        </p:nvSpPr>
        <p:spPr>
          <a:xfrm>
            <a:off x="719403" y="2399731"/>
            <a:ext cx="10761133" cy="172819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21920" tIns="60960" rIns="121920" bIns="60960" rtlCol="0" anchor="t" anchorCtr="0">
            <a:noAutofit/>
          </a:bodyPr>
          <a:lstStyle/>
          <a:p>
            <a:pPr marL="457189" indent="-457189" defTabSz="1219170">
              <a:spcBef>
                <a:spcPct val="0"/>
              </a:spcBef>
              <a:spcAft>
                <a:spcPts val="800"/>
              </a:spcAft>
              <a:buClr>
                <a:srgbClr val="5E8AB4"/>
              </a:buClr>
              <a:buSzPct val="75000"/>
              <a:defRPr/>
            </a:pPr>
            <a:r>
              <a:rPr lang="hu-HU" sz="24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Másodlagos tápelemek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(Ca, Mg, S)</a:t>
            </a:r>
          </a:p>
          <a:p>
            <a:pPr marL="990575" lvl="1" indent="-380990" defTabSz="1219170">
              <a:spcBef>
                <a:spcPct val="0"/>
              </a:spcBef>
              <a:spcAft>
                <a:spcPts val="800"/>
              </a:spcAft>
              <a:buClr>
                <a:srgbClr val="5E8AB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sz="1867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kg/ha</a:t>
            </a:r>
            <a:r>
              <a:rPr lang="hu-HU" sz="1867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(10-15%)</a:t>
            </a:r>
            <a:endParaRPr lang="en-GB" sz="1867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990575" lvl="1" indent="-380990" defTabSz="1219170">
              <a:spcBef>
                <a:spcPct val="0"/>
              </a:spcBef>
              <a:spcAft>
                <a:spcPts val="800"/>
              </a:spcAft>
              <a:buClr>
                <a:srgbClr val="5E8AB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1867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Lombtrágyázással a növény speciális igényeit elégíthetjük ki</a:t>
            </a:r>
            <a:endParaRPr lang="en-GB" sz="1867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990575" lvl="1" indent="-380990" defTabSz="1219170">
              <a:spcBef>
                <a:spcPct val="0"/>
              </a:spcBef>
              <a:spcAft>
                <a:spcPts val="800"/>
              </a:spcAft>
              <a:buClr>
                <a:srgbClr val="5E8AB4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1867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Ált. talajon keresztül kell/lehet/érdemes/ pótolni</a:t>
            </a:r>
            <a:endParaRPr lang="en-GB" sz="1867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990575" lvl="1" indent="-380990" defTabSz="1219170">
              <a:spcBef>
                <a:spcPct val="0"/>
              </a:spcBef>
              <a:spcAft>
                <a:spcPts val="800"/>
              </a:spcAft>
              <a:buClr>
                <a:srgbClr val="5E8AB4"/>
              </a:buClr>
              <a:buSzPct val="75000"/>
              <a:buFont typeface="Arial" pitchFamily="34" charset="0"/>
              <a:buChar char="–"/>
              <a:defRPr/>
            </a:pPr>
            <a:endParaRPr lang="en-GB" sz="2133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51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E387-A08C-4363-9BA1-A9A003F4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ct val="0"/>
              </a:spcAft>
              <a:defRPr/>
            </a:pPr>
            <a:r>
              <a:rPr lang="hu-HU" altLang="en-US" sz="2800" dirty="0">
                <a:solidFill>
                  <a:srgbClr val="00205B"/>
                </a:solidFill>
              </a:rPr>
              <a:t>Lombtrágyázás = </a:t>
            </a:r>
            <a:r>
              <a:rPr lang="hu-HU" sz="2800" dirty="0" err="1">
                <a:solidFill>
                  <a:schemeClr val="bg2">
                    <a:lumMod val="50000"/>
                  </a:schemeClr>
                </a:solidFill>
              </a:rPr>
              <a:t>Yara</a:t>
            </a:r>
            <a:r>
              <a:rPr lang="hu-HU" sz="2800" dirty="0" err="1">
                <a:solidFill>
                  <a:schemeClr val="accent1">
                    <a:lumMod val="75000"/>
                  </a:schemeClr>
                </a:solidFill>
              </a:rPr>
              <a:t>Vita</a:t>
            </a:r>
            <a:endParaRPr lang="en-GB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7DB92-D7CC-48F8-A571-DC71D3F5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7018"/>
            <a:ext cx="5386784" cy="365125"/>
          </a:xfrm>
        </p:spPr>
        <p:txBody>
          <a:bodyPr/>
          <a:lstStyle/>
          <a:p>
            <a:pPr algn="r" defTabSz="1219170"/>
            <a:r>
              <a:rPr lang="hu-HU" dirty="0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t>Gyuris Kálmán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17C1C-D9BB-499B-B73E-F1E7FC5A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E16FCDB-31C8-41E6-8ED3-DE08C4F1C05C}" type="slidenum">
              <a:rPr lang="hu-HU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defTabSz="1219170"/>
              <a:t>21</a:t>
            </a:fld>
            <a:endParaRPr lang="hu-HU" dirty="0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5" name="Picture 2" descr="http://www.agrotrend.hu/webimages/images/yara_marcius.jpg">
            <a:extLst>
              <a:ext uri="{FF2B5EF4-FFF2-40B4-BE49-F238E27FC236}">
                <a16:creationId xmlns:a16="http://schemas.microsoft.com/office/drawing/2014/main" id="{13CE213B-E88E-468E-893A-AA299F8A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48990"/>
          <a:stretch>
            <a:fillRect/>
          </a:stretch>
        </p:blipFill>
        <p:spPr bwMode="auto">
          <a:xfrm>
            <a:off x="8784299" y="1747954"/>
            <a:ext cx="2925675" cy="3891959"/>
          </a:xfrm>
          <a:prstGeom prst="rect">
            <a:avLst/>
          </a:prstGeom>
          <a:noFill/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2EC7D6D-B610-49AC-9228-4F192524B49D}"/>
              </a:ext>
            </a:extLst>
          </p:cNvPr>
          <p:cNvSpPr txBox="1">
            <a:spLocks noChangeArrowheads="1"/>
          </p:cNvSpPr>
          <p:nvPr/>
        </p:nvSpPr>
        <p:spPr>
          <a:xfrm>
            <a:off x="854863" y="1470633"/>
            <a:ext cx="7544420" cy="416928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04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4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2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994" indent="-239994" defTabSz="1219170">
              <a:buClr>
                <a:srgbClr val="5E8AB4"/>
              </a:buClr>
              <a:buNone/>
            </a:pPr>
            <a:r>
              <a:rPr lang="hu-HU" sz="2000" b="1" dirty="0">
                <a:solidFill>
                  <a:srgbClr val="000000"/>
                </a:solidFill>
                <a:latin typeface="Arial"/>
                <a:cs typeface="Arial"/>
              </a:rPr>
              <a:t>150 országban</a:t>
            </a:r>
            <a:r>
              <a:rPr lang="hu-HU" sz="2000" dirty="0">
                <a:solidFill>
                  <a:srgbClr val="000000"/>
                </a:solidFill>
                <a:latin typeface="Arial"/>
                <a:cs typeface="Arial"/>
              </a:rPr>
              <a:t>, 1000 különböző termék</a:t>
            </a:r>
          </a:p>
          <a:p>
            <a:pPr marL="239994" indent="-239994" defTabSz="1219170">
              <a:buClr>
                <a:srgbClr val="5E8AB4"/>
              </a:buClr>
              <a:buNone/>
            </a:pPr>
            <a:r>
              <a:rPr lang="hu-HU" sz="2000" dirty="0">
                <a:solidFill>
                  <a:srgbClr val="000000"/>
                </a:solidFill>
                <a:latin typeface="Arial"/>
                <a:cs typeface="Arial"/>
              </a:rPr>
              <a:t>Széles adaptáció a klimatikus-, növényi-, és talajviszonyokhoz.</a:t>
            </a:r>
          </a:p>
          <a:p>
            <a:pPr marL="239994" indent="-239994" defTabSz="1219170">
              <a:buClr>
                <a:srgbClr val="5E8AB4"/>
              </a:buClr>
              <a:buNone/>
            </a:pPr>
            <a:endParaRPr lang="hu-HU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39994" indent="-239994" defTabSz="1219170">
              <a:buClr>
                <a:srgbClr val="5E8AB4"/>
              </a:buClr>
              <a:buNone/>
            </a:pPr>
            <a:r>
              <a:rPr lang="hu-HU" sz="2000" dirty="0">
                <a:solidFill>
                  <a:srgbClr val="000000"/>
                </a:solidFill>
                <a:latin typeface="Arial"/>
                <a:cs typeface="Arial"/>
              </a:rPr>
              <a:t>Egyedi </a:t>
            </a:r>
            <a:r>
              <a:rPr lang="hu-HU" sz="2000" dirty="0" err="1">
                <a:solidFill>
                  <a:srgbClr val="000000"/>
                </a:solidFill>
                <a:latin typeface="Arial"/>
                <a:cs typeface="Arial"/>
              </a:rPr>
              <a:t>formuláció</a:t>
            </a:r>
            <a:r>
              <a:rPr lang="hu-HU"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marL="239994" indent="-239994" defTabSz="1219170">
              <a:buClr>
                <a:srgbClr val="5E8AB4"/>
              </a:buClr>
              <a:buNone/>
            </a:pPr>
            <a:endParaRPr lang="hu-HU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58366" lvl="2" indent="-239994" defTabSz="1219170">
              <a:buClr>
                <a:srgbClr val="5E8AB4"/>
              </a:buClr>
            </a:pPr>
            <a:r>
              <a:rPr lang="hu-HU" sz="2000" dirty="0">
                <a:solidFill>
                  <a:srgbClr val="000000"/>
                </a:solidFill>
                <a:latin typeface="Arial"/>
                <a:cs typeface="Arial"/>
              </a:rPr>
              <a:t>Növényspecifikus- és egy tápelemes összetételek</a:t>
            </a:r>
          </a:p>
          <a:p>
            <a:pPr marL="1358366" lvl="2" indent="-239994" defTabSz="1219170">
              <a:buClr>
                <a:srgbClr val="5E8AB4"/>
              </a:buClr>
            </a:pPr>
            <a:r>
              <a:rPr lang="hu-HU" sz="2000" dirty="0">
                <a:solidFill>
                  <a:srgbClr val="000000"/>
                </a:solidFill>
                <a:latin typeface="Arial"/>
                <a:cs typeface="Arial"/>
              </a:rPr>
              <a:t>Gyógyszerkönyvi minőségű alapanyagok</a:t>
            </a:r>
          </a:p>
          <a:p>
            <a:pPr marL="1358366" lvl="2" indent="-239994" defTabSz="1219170">
              <a:buClr>
                <a:srgbClr val="5E8AB4"/>
              </a:buClr>
            </a:pPr>
            <a:r>
              <a:rPr lang="hu-HU" sz="2000" dirty="0">
                <a:solidFill>
                  <a:srgbClr val="000000"/>
                </a:solidFill>
                <a:latin typeface="Arial"/>
                <a:cs typeface="Arial"/>
              </a:rPr>
              <a:t>1-2 hónapos tartamhatás</a:t>
            </a:r>
          </a:p>
          <a:p>
            <a:pPr marL="1358366" lvl="2" indent="-239994" defTabSz="1219170">
              <a:buClr>
                <a:srgbClr val="5E8AB4"/>
              </a:buClr>
            </a:pPr>
            <a:r>
              <a:rPr lang="hu-HU" sz="2000" dirty="0">
                <a:solidFill>
                  <a:srgbClr val="000000"/>
                </a:solidFill>
                <a:latin typeface="Arial"/>
                <a:cs typeface="Arial"/>
              </a:rPr>
              <a:t>Rendkívül nagy hatóanyag-tartalom, alacsony dózis</a:t>
            </a:r>
          </a:p>
          <a:p>
            <a:pPr marL="1358366" lvl="2" indent="-239994" defTabSz="1219170">
              <a:buClr>
                <a:srgbClr val="5E8AB4"/>
              </a:buClr>
            </a:pPr>
            <a:r>
              <a:rPr lang="hu-HU" sz="2000" dirty="0">
                <a:solidFill>
                  <a:srgbClr val="000000"/>
                </a:solidFill>
                <a:latin typeface="Arial"/>
                <a:cs typeface="Arial"/>
              </a:rPr>
              <a:t>Kiváló esőállóság</a:t>
            </a:r>
          </a:p>
          <a:p>
            <a:pPr marL="1358366" lvl="2" indent="-239994" defTabSz="1219170">
              <a:buClr>
                <a:srgbClr val="5E8AB4"/>
              </a:buClr>
            </a:pPr>
            <a:r>
              <a:rPr lang="hu-HU" sz="2000" dirty="0">
                <a:solidFill>
                  <a:srgbClr val="000000"/>
                </a:solidFill>
                <a:latin typeface="Arial"/>
                <a:cs typeface="Arial"/>
              </a:rPr>
              <a:t>Keverhetőség (</a:t>
            </a:r>
            <a:r>
              <a:rPr lang="hu-HU" sz="2000" dirty="0" err="1">
                <a:solidFill>
                  <a:srgbClr val="000000"/>
                </a:solidFill>
                <a:latin typeface="Arial"/>
                <a:cs typeface="Arial"/>
              </a:rPr>
              <a:t>TankmixIT</a:t>
            </a:r>
            <a:r>
              <a:rPr lang="hu-HU" sz="2000" dirty="0">
                <a:solidFill>
                  <a:srgbClr val="000000"/>
                </a:solidFill>
                <a:latin typeface="Arial"/>
                <a:cs typeface="Arial"/>
              </a:rPr>
              <a:t> applikáció)</a:t>
            </a:r>
          </a:p>
          <a:p>
            <a:pPr marL="1358366" lvl="2" indent="-239994" defTabSz="1219170">
              <a:buClr>
                <a:srgbClr val="5E8AB4"/>
              </a:buClr>
            </a:pPr>
            <a:endParaRPr lang="hu-HU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58366" lvl="2" indent="-239994" defTabSz="1219170">
              <a:buClr>
                <a:srgbClr val="5E8AB4"/>
              </a:buClr>
              <a:buNone/>
            </a:pPr>
            <a:endParaRPr lang="hu-HU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E387-A08C-4363-9BA1-A9A003F4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ct val="0"/>
              </a:spcAft>
              <a:defRPr/>
            </a:pPr>
            <a:r>
              <a:rPr lang="hu-HU" altLang="en-US" dirty="0">
                <a:solidFill>
                  <a:srgbClr val="00205B"/>
                </a:solidFill>
              </a:rPr>
              <a:t>Formulázott termék, ellenőrzött hatásmechanizmus</a:t>
            </a:r>
            <a:endParaRPr lang="en-GB" altLang="en-US" dirty="0">
              <a:solidFill>
                <a:srgbClr val="00205B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7DB92-D7CC-48F8-A571-DC71D3F5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7018"/>
            <a:ext cx="5386784" cy="365125"/>
          </a:xfrm>
        </p:spPr>
        <p:txBody>
          <a:bodyPr/>
          <a:lstStyle/>
          <a:p>
            <a:pPr algn="r" defTabSz="1219170"/>
            <a:r>
              <a:rPr lang="hu-HU" dirty="0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t>Gyuris Kálmán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17C1C-D9BB-499B-B73E-F1E7FC5A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E16FCDB-31C8-41E6-8ED3-DE08C4F1C05C}" type="slidenum">
              <a:rPr lang="hu-HU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defTabSz="1219170"/>
              <a:t>22</a:t>
            </a:fld>
            <a:endParaRPr lang="hu-HU" dirty="0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95220D-6FF4-4819-85A3-0AA9B47E2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343" y="3877591"/>
            <a:ext cx="1756172" cy="31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7" tIns="33339" rIns="67867" bIns="33339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/>
              </a:rPr>
              <a:t>idő</a:t>
            </a:r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31785D91-8681-489A-9807-95F3B1E24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1193" y="3782335"/>
            <a:ext cx="428505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914377">
              <a:defRPr/>
            </a:pPr>
            <a:endParaRPr lang="en-GB" sz="135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81BFBB15-A55E-4472-8E06-952D6B060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4290" y="2189279"/>
            <a:ext cx="3582591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914377">
              <a:defRPr/>
            </a:pPr>
            <a:endParaRPr lang="en-GB" sz="135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4BF606D2-2BF6-434D-A7E9-EA9B224EB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4290" y="2986997"/>
            <a:ext cx="363616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914377">
              <a:defRPr/>
            </a:pPr>
            <a:endParaRPr lang="en-GB" sz="135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Arc 9">
            <a:extLst>
              <a:ext uri="{FF2B5EF4-FFF2-40B4-BE49-F238E27FC236}">
                <a16:creationId xmlns:a16="http://schemas.microsoft.com/office/drawing/2014/main" id="{7FDDF27D-45B7-44D3-8ADB-D5FBBBA4A9DB}"/>
              </a:ext>
            </a:extLst>
          </p:cNvPr>
          <p:cNvSpPr>
            <a:spLocks/>
          </p:cNvSpPr>
          <p:nvPr/>
        </p:nvSpPr>
        <p:spPr bwMode="auto">
          <a:xfrm rot="10860000">
            <a:off x="3913588" y="1899959"/>
            <a:ext cx="2353865" cy="1822847"/>
          </a:xfrm>
          <a:custGeom>
            <a:avLst/>
            <a:gdLst>
              <a:gd name="G0" fmla="+- 20612 0 0"/>
              <a:gd name="G1" fmla="+- 0 0 0"/>
              <a:gd name="G2" fmla="+- 21600 0 0"/>
              <a:gd name="T0" fmla="*/ 42212 w 42212"/>
              <a:gd name="T1" fmla="*/ 14 h 21600"/>
              <a:gd name="T2" fmla="*/ 0 w 42212"/>
              <a:gd name="T3" fmla="*/ 6457 h 21600"/>
              <a:gd name="T4" fmla="*/ 20612 w 4221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212" h="21600" fill="none" extrusionOk="0">
                <a:moveTo>
                  <a:pt x="42211" y="13"/>
                </a:moveTo>
                <a:cubicBezTo>
                  <a:pt x="42204" y="11937"/>
                  <a:pt x="32535" y="21599"/>
                  <a:pt x="20612" y="21600"/>
                </a:cubicBezTo>
                <a:cubicBezTo>
                  <a:pt x="11170" y="21600"/>
                  <a:pt x="2822" y="15467"/>
                  <a:pt x="-1" y="6457"/>
                </a:cubicBezTo>
              </a:path>
              <a:path w="42212" h="21600" stroke="0" extrusionOk="0">
                <a:moveTo>
                  <a:pt x="42211" y="13"/>
                </a:moveTo>
                <a:cubicBezTo>
                  <a:pt x="42204" y="11937"/>
                  <a:pt x="32535" y="21599"/>
                  <a:pt x="20612" y="21600"/>
                </a:cubicBezTo>
                <a:cubicBezTo>
                  <a:pt x="11170" y="21600"/>
                  <a:pt x="2822" y="15467"/>
                  <a:pt x="-1" y="6457"/>
                </a:cubicBezTo>
                <a:lnTo>
                  <a:pt x="20612" y="0"/>
                </a:lnTo>
                <a:close/>
              </a:path>
            </a:pathLst>
          </a:custGeom>
          <a:noFill/>
          <a:ln w="25400" cap="rnd">
            <a:solidFill>
              <a:schemeClr val="accent5"/>
            </a:solidFill>
            <a:prstDash val="sysDot"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defTabSz="914377">
              <a:spcBef>
                <a:spcPct val="0"/>
              </a:spcBef>
              <a:defRPr/>
            </a:pPr>
            <a:endParaRPr lang="en-GB" sz="900" b="1" i="1">
              <a:solidFill>
                <a:srgbClr val="5E8AB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/>
            </a:endParaRPr>
          </a:p>
        </p:txBody>
      </p:sp>
      <p:sp>
        <p:nvSpPr>
          <p:cNvPr id="10" name="Arc 10">
            <a:extLst>
              <a:ext uri="{FF2B5EF4-FFF2-40B4-BE49-F238E27FC236}">
                <a16:creationId xmlns:a16="http://schemas.microsoft.com/office/drawing/2014/main" id="{9CF7F77F-5FFB-4E7C-B925-896465CA867D}"/>
              </a:ext>
            </a:extLst>
          </p:cNvPr>
          <p:cNvSpPr>
            <a:spLocks/>
          </p:cNvSpPr>
          <p:nvPr/>
        </p:nvSpPr>
        <p:spPr bwMode="auto">
          <a:xfrm rot="10620000">
            <a:off x="3869532" y="2428596"/>
            <a:ext cx="4445795" cy="1106091"/>
          </a:xfrm>
          <a:custGeom>
            <a:avLst/>
            <a:gdLst>
              <a:gd name="G0" fmla="+- 20743 0 0"/>
              <a:gd name="G1" fmla="+- 0 0 0"/>
              <a:gd name="G2" fmla="+- 21600 0 0"/>
              <a:gd name="T0" fmla="*/ 42343 w 42343"/>
              <a:gd name="T1" fmla="*/ 23 h 21600"/>
              <a:gd name="T2" fmla="*/ 0 w 42343"/>
              <a:gd name="T3" fmla="*/ 6023 h 21600"/>
              <a:gd name="T4" fmla="*/ 20743 w 4234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43" h="21600" fill="none" extrusionOk="0">
                <a:moveTo>
                  <a:pt x="42342" y="22"/>
                </a:moveTo>
                <a:cubicBezTo>
                  <a:pt x="42330" y="11943"/>
                  <a:pt x="32663" y="21599"/>
                  <a:pt x="20743" y="21600"/>
                </a:cubicBezTo>
                <a:cubicBezTo>
                  <a:pt x="11133" y="21600"/>
                  <a:pt x="2679" y="15251"/>
                  <a:pt x="-1" y="6023"/>
                </a:cubicBezTo>
              </a:path>
              <a:path w="42343" h="21600" stroke="0" extrusionOk="0">
                <a:moveTo>
                  <a:pt x="42342" y="22"/>
                </a:moveTo>
                <a:cubicBezTo>
                  <a:pt x="42330" y="11943"/>
                  <a:pt x="32663" y="21599"/>
                  <a:pt x="20743" y="21600"/>
                </a:cubicBezTo>
                <a:cubicBezTo>
                  <a:pt x="11133" y="21600"/>
                  <a:pt x="2679" y="15251"/>
                  <a:pt x="-1" y="6023"/>
                </a:cubicBezTo>
                <a:lnTo>
                  <a:pt x="20743" y="0"/>
                </a:lnTo>
                <a:close/>
              </a:path>
            </a:pathLst>
          </a:custGeom>
          <a:noFill/>
          <a:ln w="25400" cap="rnd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>
              <a:defRPr/>
            </a:pPr>
            <a:endParaRPr lang="en-GB" sz="135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32D46B56-48E6-495B-A4A7-CC4CFC201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334" y="1796819"/>
            <a:ext cx="1640135" cy="1175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7867" tIns="33339" rIns="67867" bIns="33339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hu-HU" b="1" dirty="0">
                <a:solidFill>
                  <a:srgbClr val="000000"/>
                </a:solidFill>
                <a:latin typeface="Arial"/>
                <a:cs typeface="Arial"/>
              </a:rPr>
              <a:t>Tápanyag szint a levélben</a:t>
            </a: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 (ppm)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4A1EAE89-FA7F-464C-B607-C3118EB67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069" y="2716703"/>
            <a:ext cx="1756172" cy="282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7" tIns="33339" rIns="67867" bIns="33339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hu-HU" sz="1400" b="1" dirty="0">
                <a:solidFill>
                  <a:srgbClr val="000000"/>
                </a:solidFill>
                <a:latin typeface="Arial"/>
                <a:cs typeface="Arial"/>
              </a:rPr>
              <a:t>Kritikus szint</a:t>
            </a:r>
            <a:endParaRPr lang="en-GB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B040D30-D183-4F83-B919-2E17F5472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561" y="1814836"/>
            <a:ext cx="1756172" cy="282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7" tIns="33339" rIns="67867" bIns="33339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GB" sz="1400" b="1" dirty="0" err="1">
                <a:solidFill>
                  <a:srgbClr val="000000"/>
                </a:solidFill>
                <a:latin typeface="Arial"/>
                <a:cs typeface="Arial"/>
              </a:rPr>
              <a:t>Toxicit</a:t>
            </a:r>
            <a:r>
              <a:rPr lang="hu-HU" sz="1400" b="1" dirty="0">
                <a:solidFill>
                  <a:srgbClr val="000000"/>
                </a:solidFill>
                <a:latin typeface="Arial"/>
                <a:cs typeface="Arial"/>
              </a:rPr>
              <a:t>ási küszöb</a:t>
            </a:r>
            <a:endParaRPr lang="en-GB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870FA89-3D85-44A5-9C62-A7ED8D0FC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834" y="1818208"/>
            <a:ext cx="377429" cy="375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7" tIns="33339" rIns="67867" bIns="33339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89B28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A2C0C23-E35A-4C4F-9312-C46B0DC9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345" y="2311452"/>
            <a:ext cx="378619" cy="375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7" tIns="33339" rIns="67867" bIns="33339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080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36ABAE97-C1DA-4828-A744-2E75E99AA0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0475" y="1946391"/>
            <a:ext cx="0" cy="1766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>
              <a:defRPr/>
            </a:pPr>
            <a:endParaRPr lang="en-GB" sz="135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9D9F3ED1-8DEF-43B8-83DB-D3252B5D9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404" y="4617740"/>
            <a:ext cx="3401729" cy="11660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67867" tIns="33339" rIns="67867" bIns="33339">
            <a:spAutoFit/>
          </a:bodyPr>
          <a:lstStyle/>
          <a:p>
            <a:pPr defTabSz="914377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F89B28"/>
                </a:solidFill>
                <a:latin typeface="Arial"/>
                <a:cs typeface="Arial"/>
              </a:rPr>
              <a:t>A: </a:t>
            </a:r>
            <a:r>
              <a:rPr lang="hu-HU" sz="1400" b="1" dirty="0">
                <a:solidFill>
                  <a:srgbClr val="F89B28"/>
                </a:solidFill>
                <a:latin typeface="Arial"/>
                <a:cs typeface="Arial"/>
              </a:rPr>
              <a:t>Nem formulázott termék:</a:t>
            </a:r>
            <a:r>
              <a:rPr lang="en-GB" sz="1400" b="1" dirty="0">
                <a:solidFill>
                  <a:srgbClr val="F89B28"/>
                </a:solidFill>
                <a:latin typeface="Arial"/>
                <a:cs typeface="Arial"/>
              </a:rPr>
              <a:t>  </a:t>
            </a:r>
          </a:p>
          <a:p>
            <a:pPr marL="457189" lvl="1" defTabSz="914377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sz="1400" b="1" dirty="0">
                <a:solidFill>
                  <a:srgbClr val="F89B28"/>
                </a:solidFill>
                <a:latin typeface="Arial"/>
                <a:cs typeface="Arial"/>
              </a:rPr>
              <a:t>	</a:t>
            </a:r>
            <a:r>
              <a:rPr lang="hu-HU" sz="1400" b="1" dirty="0">
                <a:solidFill>
                  <a:srgbClr val="F89B28"/>
                </a:solidFill>
                <a:latin typeface="Arial"/>
                <a:cs typeface="Arial"/>
              </a:rPr>
              <a:t>Rövid hatástartam</a:t>
            </a:r>
            <a:r>
              <a:rPr lang="en-GB" sz="1400" b="1" dirty="0">
                <a:solidFill>
                  <a:srgbClr val="F89B28"/>
                </a:solidFill>
                <a:latin typeface="Arial"/>
                <a:cs typeface="Arial"/>
              </a:rPr>
              <a:t>  </a:t>
            </a:r>
          </a:p>
          <a:p>
            <a:pPr marL="457189" lvl="1" defTabSz="914377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sz="1400" b="1" dirty="0">
                <a:solidFill>
                  <a:srgbClr val="F89B28"/>
                </a:solidFill>
                <a:latin typeface="Arial"/>
                <a:cs typeface="Arial"/>
              </a:rPr>
              <a:t>	</a:t>
            </a:r>
            <a:r>
              <a:rPr lang="hu-HU" sz="1400" b="1" dirty="0">
                <a:solidFill>
                  <a:srgbClr val="F89B28"/>
                </a:solidFill>
                <a:latin typeface="Arial"/>
                <a:cs typeface="Arial"/>
              </a:rPr>
              <a:t>Fitotoxicitás veszélye</a:t>
            </a:r>
            <a:r>
              <a:rPr lang="en-GB" sz="1400" b="1" dirty="0">
                <a:solidFill>
                  <a:srgbClr val="F89B28"/>
                </a:solidFill>
                <a:latin typeface="Arial"/>
                <a:cs typeface="Arial"/>
              </a:rPr>
              <a:t>  </a:t>
            </a:r>
          </a:p>
          <a:p>
            <a:pPr marL="457189" lvl="1" defTabSz="914377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sz="1400" b="1" dirty="0">
                <a:solidFill>
                  <a:srgbClr val="F89B28"/>
                </a:solidFill>
                <a:latin typeface="Arial"/>
                <a:cs typeface="Arial"/>
              </a:rPr>
              <a:t>	</a:t>
            </a:r>
            <a:r>
              <a:rPr lang="hu-HU" sz="1400" b="1" dirty="0">
                <a:solidFill>
                  <a:srgbClr val="F89B28"/>
                </a:solidFill>
                <a:latin typeface="Arial"/>
                <a:cs typeface="Arial"/>
              </a:rPr>
              <a:t>Több kezelés szükséges</a:t>
            </a:r>
            <a:endParaRPr lang="en-GB" sz="1400" b="1" dirty="0">
              <a:solidFill>
                <a:srgbClr val="F89B28"/>
              </a:solidFill>
              <a:latin typeface="Arial"/>
              <a:cs typeface="Arial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C504A5C-7D55-42B9-964E-6A487899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1" y="4592529"/>
            <a:ext cx="3558228" cy="11445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67867" tIns="33339" rIns="67867" bIns="33339" anchor="ctr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008000"/>
                </a:solidFill>
                <a:latin typeface="Arial"/>
                <a:cs typeface="Arial"/>
              </a:rPr>
              <a:t>B: </a:t>
            </a:r>
            <a:r>
              <a:rPr lang="en-GB" sz="1400" b="1" dirty="0" err="1">
                <a:solidFill>
                  <a:srgbClr val="008000"/>
                </a:solidFill>
                <a:latin typeface="Arial"/>
                <a:cs typeface="Arial"/>
              </a:rPr>
              <a:t>Formul</a:t>
            </a:r>
            <a:r>
              <a:rPr lang="hu-HU" sz="1400" b="1" dirty="0">
                <a:solidFill>
                  <a:srgbClr val="008000"/>
                </a:solidFill>
                <a:latin typeface="Arial"/>
                <a:cs typeface="Arial"/>
              </a:rPr>
              <a:t>ázott</a:t>
            </a:r>
            <a:r>
              <a:rPr lang="en-GB" sz="1400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GB" sz="1400" b="1" dirty="0" err="1">
                <a:solidFill>
                  <a:srgbClr val="008000"/>
                </a:solidFill>
                <a:latin typeface="Arial"/>
                <a:cs typeface="Arial"/>
              </a:rPr>
              <a:t>YaraVita</a:t>
            </a:r>
            <a:r>
              <a:rPr lang="en-GB" sz="1400" b="1" dirty="0">
                <a:solidFill>
                  <a:srgbClr val="008000"/>
                </a:solidFill>
                <a:latin typeface="Arial"/>
                <a:cs typeface="Arial"/>
              </a:rPr>
              <a:t> t</a:t>
            </a:r>
            <a:r>
              <a:rPr lang="hu-HU" sz="1400" b="1" dirty="0">
                <a:solidFill>
                  <a:srgbClr val="008000"/>
                </a:solidFill>
                <a:latin typeface="Arial"/>
                <a:cs typeface="Arial"/>
              </a:rPr>
              <a:t>ermék</a:t>
            </a:r>
            <a:r>
              <a:rPr lang="en-GB" sz="1400" b="1" dirty="0">
                <a:solidFill>
                  <a:srgbClr val="008000"/>
                </a:solidFill>
                <a:latin typeface="Arial"/>
                <a:cs typeface="Arial"/>
              </a:rPr>
              <a:t>:                                             </a:t>
            </a:r>
          </a:p>
          <a:p>
            <a:pPr marL="742932" lvl="1" indent="-285744" algn="just" defTabSz="914377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1400" b="1" dirty="0">
                <a:solidFill>
                  <a:srgbClr val="008000"/>
                </a:solidFill>
                <a:latin typeface="Arial"/>
                <a:cs typeface="Arial"/>
              </a:rPr>
              <a:t> Lassú felvétel hosszantartó hatással</a:t>
            </a:r>
            <a:r>
              <a:rPr lang="en-GB" sz="1400" b="1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</a:p>
          <a:p>
            <a:pPr marL="742932" lvl="1" indent="-285744" algn="just" defTabSz="914377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1400" b="1" dirty="0">
                <a:solidFill>
                  <a:srgbClr val="008000"/>
                </a:solidFill>
                <a:latin typeface="Arial"/>
                <a:cs typeface="Arial"/>
              </a:rPr>
              <a:t>Kevesebb kezelés szükséges</a:t>
            </a:r>
            <a:endParaRPr lang="en-GB" sz="14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9" name="Rounded Rectangular Callout 17">
            <a:extLst>
              <a:ext uri="{FF2B5EF4-FFF2-40B4-BE49-F238E27FC236}">
                <a16:creationId xmlns:a16="http://schemas.microsoft.com/office/drawing/2014/main" id="{6B7D0D2E-FA4C-4ECD-BEE8-9CC78A1882EC}"/>
              </a:ext>
            </a:extLst>
          </p:cNvPr>
          <p:cNvSpPr/>
          <p:nvPr/>
        </p:nvSpPr>
        <p:spPr>
          <a:xfrm>
            <a:off x="2387598" y="3014216"/>
            <a:ext cx="1224127" cy="936089"/>
          </a:xfrm>
          <a:prstGeom prst="wedgeRoundRectCallout">
            <a:avLst>
              <a:gd name="adj1" fmla="val 62978"/>
              <a:gd name="adj2" fmla="val 28213"/>
              <a:gd name="adj3" fmla="val 16667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hu-HU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Kijuttatás ideje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059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err="1"/>
              <a:t>YaraVita</a:t>
            </a:r>
            <a:r>
              <a:rPr lang="hu-HU" altLang="hu-HU" dirty="0"/>
              <a:t> </a:t>
            </a:r>
            <a:r>
              <a:rPr lang="hu-HU" altLang="hu-HU" dirty="0" err="1"/>
              <a:t>Universal</a:t>
            </a:r>
            <a:r>
              <a:rPr lang="hu-HU" altLang="hu-HU" dirty="0"/>
              <a:t> </a:t>
            </a:r>
            <a:r>
              <a:rPr lang="hu-HU" altLang="hu-HU" dirty="0" err="1"/>
              <a:t>Bio</a:t>
            </a:r>
            <a:endParaRPr lang="hu-HU" altLang="hu-HU" dirty="0"/>
          </a:p>
        </p:txBody>
      </p:sp>
      <p:sp>
        <p:nvSpPr>
          <p:cNvPr id="706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dirty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38" y="1412875"/>
            <a:ext cx="8207375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:\Documents and Settings\a409272\Application Data\Microsoft\Media Catalog\dimon jmm.jpg">
            <a:extLst>
              <a:ext uri="{FF2B5EF4-FFF2-40B4-BE49-F238E27FC236}">
                <a16:creationId xmlns:a16="http://schemas.microsoft.com/office/drawing/2014/main" id="{A8FB3F0D-5450-656E-740D-7C20342F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298489" y="1412875"/>
            <a:ext cx="3433168" cy="3509392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DC68A58-1B12-C6D3-467D-DDC09F3C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89" y="4624387"/>
            <a:ext cx="3433168" cy="21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725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875" y="476799"/>
            <a:ext cx="11113200" cy="1150939"/>
          </a:xfrm>
        </p:spPr>
        <p:txBody>
          <a:bodyPr/>
          <a:lstStyle/>
          <a:p>
            <a:r>
              <a:rPr lang="hu-HU" dirty="0" err="1">
                <a:solidFill>
                  <a:schemeClr val="bg2"/>
                </a:solidFill>
              </a:rPr>
              <a:t>YaraAmplix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Optivi</a:t>
            </a:r>
            <a:r>
              <a:rPr lang="en-GB" dirty="0">
                <a:solidFill>
                  <a:schemeClr val="bg2"/>
                </a:solidFill>
              </a:rPr>
              <a:t>™</a:t>
            </a:r>
            <a:endParaRPr lang="en-GB" baseline="30000" dirty="0">
              <a:solidFill>
                <a:schemeClr val="bg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34297" y="4306243"/>
          <a:ext cx="9266904" cy="81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8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Sűrűség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Szín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1170 g/l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4,1-5,3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Sötétbarna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7" descr="DSCN7331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4995" y="1627737"/>
            <a:ext cx="2181228" cy="4203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D91E33-A665-4181-94B8-05A8B28CC25B}"/>
              </a:ext>
            </a:extLst>
          </p:cNvPr>
          <p:cNvGraphicFramePr>
            <a:graphicFrameLocks noGrp="1"/>
          </p:cNvGraphicFramePr>
          <p:nvPr/>
        </p:nvGraphicFramePr>
        <p:xfrm>
          <a:off x="334298" y="1172166"/>
          <a:ext cx="9266906" cy="313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943">
                  <a:extLst>
                    <a:ext uri="{9D8B030D-6E8A-4147-A177-3AD203B41FA5}">
                      <a16:colId xmlns:a16="http://schemas.microsoft.com/office/drawing/2014/main" val="1129655813"/>
                    </a:ext>
                  </a:extLst>
                </a:gridCol>
                <a:gridCol w="2430060">
                  <a:extLst>
                    <a:ext uri="{9D8B030D-6E8A-4147-A177-3AD203B41FA5}">
                      <a16:colId xmlns:a16="http://schemas.microsoft.com/office/drawing/2014/main" val="535551910"/>
                    </a:ext>
                  </a:extLst>
                </a:gridCol>
              </a:tblGrid>
              <a:tr h="45693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/>
                        <a:t>Összetétel:</a:t>
                      </a:r>
                      <a:endParaRPr lang="en-GB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 szerves komponens tartalmaz: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Növényi eredetű szabad aminosavak és alacsony molekulasúlyú </a:t>
                      </a:r>
                      <a:r>
                        <a:rPr lang="hu-HU" sz="2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peptidek</a:t>
                      </a:r>
                      <a:r>
                        <a:rPr lang="hu-HU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kombinációja, </a:t>
                      </a:r>
                      <a:r>
                        <a:rPr lang="hu-HU" sz="2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enzimatikus</a:t>
                      </a:r>
                      <a:r>
                        <a:rPr lang="hu-HU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hidrolízissel előállítva.</a:t>
                      </a:r>
                      <a:endParaRPr lang="en-GB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8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Szerves szén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22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 w/w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257,4 g/l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Nitrog</a:t>
                      </a:r>
                      <a:r>
                        <a:rPr lang="hu-H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én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4,8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 w/w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56,2 g/l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Peptidek</a:t>
                      </a:r>
                      <a:r>
                        <a:rPr lang="hu-H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aminosavak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 w/w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351 g/l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8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34"/>
    </mc:Choice>
    <mc:Fallback xmlns="">
      <p:transition spd="slow" advTm="3703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135560" y="2924944"/>
            <a:ext cx="8229600" cy="778098"/>
          </a:xfrm>
        </p:spPr>
        <p:txBody>
          <a:bodyPr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Köszönöm a figyelmet!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514057" y="5392059"/>
            <a:ext cx="5760000" cy="1124855"/>
          </a:xfrm>
        </p:spPr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t>Author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84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555ABCEC-0C5B-1436-E3E8-E435BDCBFF37}"/>
              </a:ext>
            </a:extLst>
          </p:cNvPr>
          <p:cNvSpPr/>
          <p:nvPr/>
        </p:nvSpPr>
        <p:spPr>
          <a:xfrm>
            <a:off x="-208723" y="6299200"/>
            <a:ext cx="12192000" cy="558800"/>
          </a:xfrm>
          <a:prstGeom prst="rect">
            <a:avLst/>
          </a:pr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">
            <a:extLst>
              <a:ext uri="{FF2B5EF4-FFF2-40B4-BE49-F238E27FC236}">
                <a16:creationId xmlns:a16="http://schemas.microsoft.com/office/drawing/2014/main" id="{0CF78DFF-089E-464D-B649-5BE7C9AF194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28973" y="6398600"/>
            <a:ext cx="360000" cy="360000"/>
          </a:xfrm>
          <a:prstGeom prst="rect">
            <a:avLst/>
          </a:prstGeom>
        </p:spPr>
      </p:pic>
      <p:graphicFrame>
        <p:nvGraphicFramePr>
          <p:cNvPr id="9" name="Chart 36">
            <a:extLst>
              <a:ext uri="{FF2B5EF4-FFF2-40B4-BE49-F238E27FC236}">
                <a16:creationId xmlns:a16="http://schemas.microsoft.com/office/drawing/2014/main" id="{7426521F-7B4A-6597-BB15-778AE409CC01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430515" y="1791927"/>
          <a:ext cx="3594100" cy="351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0" name="Chart 31">
            <a:extLst>
              <a:ext uri="{FF2B5EF4-FFF2-40B4-BE49-F238E27FC236}">
                <a16:creationId xmlns:a16="http://schemas.microsoft.com/office/drawing/2014/main" id="{B6955918-E7A3-84CC-0EC6-86FA58A215A7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5615611" y="1819410"/>
          <a:ext cx="3530600" cy="351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1" name="Rectangle 28">
            <a:extLst>
              <a:ext uri="{FF2B5EF4-FFF2-40B4-BE49-F238E27FC236}">
                <a16:creationId xmlns:a16="http://schemas.microsoft.com/office/drawing/2014/main" id="{65640426-43C2-3A2E-5E51-1247F347D6D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253021" y="5740440"/>
            <a:ext cx="190500" cy="141817"/>
          </a:xfrm>
          <a:prstGeom prst="rect">
            <a:avLst/>
          </a:prstGeom>
          <a:solidFill>
            <a:srgbClr val="969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A199"/>
              </a:buClr>
              <a:buSzTx/>
              <a:buFontTx/>
              <a:buNone/>
              <a:tabLst/>
              <a:defRPr/>
            </a:pPr>
            <a:endParaRPr kumimoji="0" lang="nb-NO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02F6AEB1-3166-81E6-207A-865600305071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400547" y="5519371"/>
            <a:ext cx="190500" cy="141817"/>
          </a:xfrm>
          <a:prstGeom prst="rect">
            <a:avLst/>
          </a:prstGeom>
          <a:solidFill>
            <a:srgbClr val="7D6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A199"/>
              </a:buClr>
              <a:buSzTx/>
              <a:buFontTx/>
              <a:buNone/>
              <a:tabLst/>
              <a:defRPr/>
            </a:pPr>
            <a:endParaRPr kumimoji="0" lang="nb-NO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32">
            <a:extLst>
              <a:ext uri="{FF2B5EF4-FFF2-40B4-BE49-F238E27FC236}">
                <a16:creationId xmlns:a16="http://schemas.microsoft.com/office/drawing/2014/main" id="{00EF2F31-DDEF-A580-96EB-049AB835E905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253021" y="5971157"/>
            <a:ext cx="190500" cy="141817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A199"/>
              </a:buClr>
              <a:buSzTx/>
              <a:buFontTx/>
              <a:buNone/>
              <a:tabLst/>
              <a:defRPr/>
            </a:pPr>
            <a:endParaRPr kumimoji="0" lang="nb-NO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305F914-136E-E299-B6A5-5D0C2747418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511253" y="5734090"/>
            <a:ext cx="1253067" cy="16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04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4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2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CA1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Arial"/>
              </a:rPr>
              <a:t>Műtrágya felhasználás</a:t>
            </a:r>
            <a:endParaRPr kumimoji="0" lang="nb-NO" sz="1067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axOT-Light" panose="020B0504020101020102" pitchFamily="34" charset="77"/>
              <a:ea typeface="+mn-ea"/>
              <a:cs typeface="+mn-cs"/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E23DA93-F70A-3C14-F456-9CECC7DF782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511254" y="5964806"/>
            <a:ext cx="1195917" cy="16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04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4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2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CA1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+mn-lt"/>
              </a:rPr>
              <a:t>Állattartás + trágya</a:t>
            </a:r>
            <a:endParaRPr kumimoji="0" lang="nb-NO" sz="1067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axOT-Light" panose="020B0504020101020102" pitchFamily="34" charset="77"/>
              <a:ea typeface="+mn-ea"/>
              <a:cs typeface="+mn-cs"/>
              <a:sym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A7961D5-600B-81A7-FAD5-FF2C57A4F98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658779" y="5513021"/>
            <a:ext cx="643467" cy="16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04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4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2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CA1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+mn-lt"/>
              </a:rPr>
              <a:t>Rizs</a:t>
            </a:r>
            <a:endParaRPr kumimoji="0" lang="nb-NO" sz="1067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axOT-Light" panose="020B0504020101020102" pitchFamily="34" charset="77"/>
              <a:ea typeface="+mn-ea"/>
              <a:cs typeface="+mn-cs"/>
              <a:sym typeface="+mn-lt"/>
            </a:endParaRPr>
          </a:p>
        </p:txBody>
      </p:sp>
      <p:sp>
        <p:nvSpPr>
          <p:cNvPr id="20" name="Rectangle 110">
            <a:extLst>
              <a:ext uri="{FF2B5EF4-FFF2-40B4-BE49-F238E27FC236}">
                <a16:creationId xmlns:a16="http://schemas.microsoft.com/office/drawing/2014/main" id="{84CAF5D3-6A48-6036-2CB0-68DACFF5CECD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253021" y="5513021"/>
            <a:ext cx="190500" cy="141817"/>
          </a:xfrm>
          <a:prstGeom prst="rect">
            <a:avLst/>
          </a:prstGeom>
          <a:solidFill>
            <a:srgbClr val="6AB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A199"/>
              </a:buClr>
              <a:buSzTx/>
              <a:buFontTx/>
              <a:buNone/>
              <a:tabLst/>
              <a:defRPr/>
            </a:pPr>
            <a:endParaRPr kumimoji="0" lang="nb-NO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Rectangle 41">
            <a:extLst>
              <a:ext uri="{FF2B5EF4-FFF2-40B4-BE49-F238E27FC236}">
                <a16:creationId xmlns:a16="http://schemas.microsoft.com/office/drawing/2014/main" id="{69BA0A7D-6CB5-677C-1752-B996706FD2FC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404779" y="5771254"/>
            <a:ext cx="190500" cy="141817"/>
          </a:xfrm>
          <a:prstGeom prst="rect">
            <a:avLst/>
          </a:prstGeom>
          <a:solidFill>
            <a:srgbClr val="F89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A199"/>
              </a:buClr>
              <a:buSzTx/>
              <a:buFontTx/>
              <a:buNone/>
              <a:tabLst/>
              <a:defRPr/>
            </a:pPr>
            <a:endParaRPr kumimoji="0" lang="nb-NO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A11D4C9D-BF17-AD23-64A5-4B83BEF1B567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404779" y="6001971"/>
            <a:ext cx="190500" cy="141817"/>
          </a:xfrm>
          <a:prstGeom prst="rect">
            <a:avLst/>
          </a:prstGeom>
          <a:solidFill>
            <a:srgbClr val="78A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A199"/>
              </a:buClr>
              <a:buSzTx/>
              <a:buFontTx/>
              <a:buNone/>
              <a:tabLst/>
              <a:defRPr/>
            </a:pPr>
            <a:endParaRPr kumimoji="0" lang="nb-NO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895531B-3C78-3E1F-EEF2-DD61179DECA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663012" y="5764904"/>
            <a:ext cx="1278467" cy="16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04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4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2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CA1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+mn-lt"/>
              </a:rPr>
              <a:t>Melléktermékek, szerves talaj</a:t>
            </a:r>
            <a:endParaRPr kumimoji="0" lang="nb-NO" sz="1067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axOT-Light" panose="020B0504020101020102" pitchFamily="34" charset="77"/>
              <a:ea typeface="+mn-ea"/>
              <a:cs typeface="+mn-cs"/>
              <a:sym typeface="+mn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1A4B696-05AA-0897-6B9B-94A5D4FD711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663013" y="5995620"/>
            <a:ext cx="563033" cy="16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04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4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2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CA1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Arial"/>
              </a:rPr>
              <a:t>Mg. Művelés, földhasználat</a:t>
            </a:r>
            <a:endParaRPr kumimoji="0" lang="nb-NO" sz="1067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axOT-Light" panose="020B0504020101020102" pitchFamily="34" charset="77"/>
              <a:ea typeface="+mn-ea"/>
              <a:cs typeface="+mn-cs"/>
              <a:sym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FD1E58-FE1A-9388-129F-DA8AE0B98E34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515487" y="5502437"/>
            <a:ext cx="1631951" cy="16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04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4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2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CA1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Arial"/>
              </a:rPr>
              <a:t>Műtrágya gyártás</a:t>
            </a:r>
            <a:endParaRPr kumimoji="0" lang="nb-NO" sz="1067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axOT-Light" panose="020B0504020101020102" pitchFamily="34" charset="77"/>
              <a:ea typeface="+mn-ea"/>
              <a:cs typeface="+mn-cs"/>
              <a:sym typeface="+mn-lt"/>
            </a:endParaRPr>
          </a:p>
        </p:txBody>
      </p:sp>
      <p:sp>
        <p:nvSpPr>
          <p:cNvPr id="26" name="Rectangle 34">
            <a:extLst>
              <a:ext uri="{FF2B5EF4-FFF2-40B4-BE49-F238E27FC236}">
                <a16:creationId xmlns:a16="http://schemas.microsoft.com/office/drawing/2014/main" id="{E48984C9-6CB8-03DE-FE61-ADA01D80FEB4}"/>
              </a:ext>
            </a:extLst>
          </p:cNvPr>
          <p:cNvSpPr/>
          <p:nvPr/>
        </p:nvSpPr>
        <p:spPr>
          <a:xfrm>
            <a:off x="575239" y="6541892"/>
            <a:ext cx="6096000" cy="21544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A199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Arial"/>
                <a:sym typeface="Arial"/>
              </a:rPr>
              <a:t>Source: FAOSTAT (2020) * Calculated based on IFA and FE for 2015; not disaggregated from industry in FAOSTAT</a:t>
            </a:r>
          </a:p>
        </p:txBody>
      </p:sp>
      <p:sp>
        <p:nvSpPr>
          <p:cNvPr id="28" name="Oval 72">
            <a:extLst>
              <a:ext uri="{FF2B5EF4-FFF2-40B4-BE49-F238E27FC236}">
                <a16:creationId xmlns:a16="http://schemas.microsoft.com/office/drawing/2014/main" id="{479C994C-D9D8-F5C8-856E-69856DBF2E83}"/>
              </a:ext>
            </a:extLst>
          </p:cNvPr>
          <p:cNvSpPr/>
          <p:nvPr/>
        </p:nvSpPr>
        <p:spPr>
          <a:xfrm>
            <a:off x="1503864" y="3024615"/>
            <a:ext cx="1295757" cy="1046172"/>
          </a:xfrm>
          <a:prstGeom prst="ellipse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8AB4"/>
              </a:buClr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5A4E45"/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Arial"/>
                <a:sym typeface="Arial"/>
              </a:rPr>
              <a:t>Globális kibocsátás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5A4E45"/>
              </a:solidFill>
              <a:effectLst/>
              <a:uLnTx/>
              <a:uFillTx/>
              <a:latin typeface="MaxOT-Light" panose="020B0504020101020102" pitchFamily="34" charset="77"/>
              <a:ea typeface="+mn-ea"/>
              <a:cs typeface="Arial"/>
              <a:sym typeface="Arial"/>
            </a:endParaRPr>
          </a:p>
        </p:txBody>
      </p:sp>
      <p:sp>
        <p:nvSpPr>
          <p:cNvPr id="29" name="Oval 72">
            <a:extLst>
              <a:ext uri="{FF2B5EF4-FFF2-40B4-BE49-F238E27FC236}">
                <a16:creationId xmlns:a16="http://schemas.microsoft.com/office/drawing/2014/main" id="{8D446779-C220-8523-0DE4-84A493DB51C1}"/>
              </a:ext>
            </a:extLst>
          </p:cNvPr>
          <p:cNvSpPr/>
          <p:nvPr/>
        </p:nvSpPr>
        <p:spPr>
          <a:xfrm>
            <a:off x="6628850" y="3052098"/>
            <a:ext cx="1504121" cy="1046172"/>
          </a:xfrm>
          <a:prstGeom prst="ellipse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8AB4"/>
              </a:buClr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5A4E45"/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Arial"/>
                <a:sym typeface="Arial"/>
              </a:rPr>
              <a:t>Főbb mg. ágak részesedése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5A4E45"/>
              </a:solidFill>
              <a:effectLst/>
              <a:uLnTx/>
              <a:uFillTx/>
              <a:latin typeface="MaxOT-Light" panose="020B0504020101020102" pitchFamily="34" charset="77"/>
              <a:ea typeface="+mn-ea"/>
              <a:cs typeface="Arial"/>
              <a:sym typeface="Arial"/>
            </a:endParaRPr>
          </a:p>
        </p:txBody>
      </p:sp>
      <p:sp>
        <p:nvSpPr>
          <p:cNvPr id="30" name="Oval 72">
            <a:extLst>
              <a:ext uri="{FF2B5EF4-FFF2-40B4-BE49-F238E27FC236}">
                <a16:creationId xmlns:a16="http://schemas.microsoft.com/office/drawing/2014/main" id="{B3B2311F-54F0-62ED-9DEA-AB13433381D4}"/>
              </a:ext>
            </a:extLst>
          </p:cNvPr>
          <p:cNvSpPr/>
          <p:nvPr/>
        </p:nvSpPr>
        <p:spPr>
          <a:xfrm>
            <a:off x="3805448" y="3092586"/>
            <a:ext cx="1170339" cy="1046172"/>
          </a:xfrm>
          <a:prstGeom prst="ellipse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8AB4"/>
              </a:buClr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5A4E45"/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Arial"/>
                <a:sym typeface="Arial"/>
              </a:rPr>
              <a:t>Mezőgazda </a:t>
            </a:r>
            <a:r>
              <a:rPr kumimoji="0" lang="hu-H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5A4E45"/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Arial"/>
                <a:sym typeface="Arial"/>
              </a:rPr>
              <a:t>ság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5A4E45"/>
              </a:solidFill>
              <a:effectLst/>
              <a:uLnTx/>
              <a:uFillTx/>
              <a:latin typeface="MaxOT-Light" panose="020B0504020101020102" pitchFamily="34" charset="77"/>
              <a:ea typeface="+mn-ea"/>
              <a:cs typeface="Arial"/>
              <a:sym typeface="Arial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024ED52F-F6BD-2939-DA83-EE64085B888A}"/>
              </a:ext>
            </a:extLst>
          </p:cNvPr>
          <p:cNvSpPr txBox="1"/>
          <p:nvPr/>
        </p:nvSpPr>
        <p:spPr>
          <a:xfrm>
            <a:off x="519873" y="5432198"/>
            <a:ext cx="4559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15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8AB4"/>
              </a:buClr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Arial"/>
              </a:rPr>
              <a:t>Összesen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Arial"/>
              </a:rPr>
              <a:t>: 53.6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Arial"/>
              </a:rPr>
              <a:t>milliárd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Arial"/>
              </a:rPr>
              <a:t> t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Arial"/>
              </a:rPr>
              <a:t>onna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Arial"/>
              </a:rPr>
              <a:t> CO2-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+mn-cs"/>
                <a:sym typeface="Arial"/>
              </a:rPr>
              <a:t>ekvivalens gáz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axOT-Light" panose="020B0504020101020102" pitchFamily="34" charset="77"/>
              <a:ea typeface="+mn-ea"/>
              <a:cs typeface="+mn-cs"/>
              <a:sym typeface="Arial"/>
            </a:endParaRP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F4E9C6DE-8443-E796-7306-99E6A7C32C81}"/>
              </a:ext>
            </a:extLst>
          </p:cNvPr>
          <p:cNvCxnSpPr>
            <a:cxnSpLocks/>
          </p:cNvCxnSpPr>
          <p:nvPr/>
        </p:nvCxnSpPr>
        <p:spPr>
          <a:xfrm flipV="1">
            <a:off x="3623239" y="1819410"/>
            <a:ext cx="1077970" cy="739145"/>
          </a:xfrm>
          <a:prstGeom prst="line">
            <a:avLst/>
          </a:prstGeom>
          <a:ln w="22225" cap="rnd">
            <a:solidFill>
              <a:srgbClr val="6AB3E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B7A4F2B6-854D-1F13-0710-4525088E5E06}"/>
              </a:ext>
            </a:extLst>
          </p:cNvPr>
          <p:cNvCxnSpPr>
            <a:cxnSpLocks/>
          </p:cNvCxnSpPr>
          <p:nvPr/>
        </p:nvCxnSpPr>
        <p:spPr>
          <a:xfrm flipH="1" flipV="1">
            <a:off x="3585894" y="4526286"/>
            <a:ext cx="965549" cy="652001"/>
          </a:xfrm>
          <a:prstGeom prst="line">
            <a:avLst/>
          </a:prstGeom>
          <a:ln w="22225" cap="rnd">
            <a:solidFill>
              <a:srgbClr val="6AB3E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72">
            <a:extLst>
              <a:ext uri="{FF2B5EF4-FFF2-40B4-BE49-F238E27FC236}">
                <a16:creationId xmlns:a16="http://schemas.microsoft.com/office/drawing/2014/main" id="{AAA27E74-13E2-821B-8852-6C44D5A54D39}"/>
              </a:ext>
            </a:extLst>
          </p:cNvPr>
          <p:cNvSpPr/>
          <p:nvPr/>
        </p:nvSpPr>
        <p:spPr>
          <a:xfrm>
            <a:off x="-65297" y="3137929"/>
            <a:ext cx="1170339" cy="1046172"/>
          </a:xfrm>
          <a:prstGeom prst="ellipse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8AB4"/>
              </a:buClr>
              <a:buSzTx/>
              <a:buFontTx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 dirty="0">
                <a:ln>
                  <a:noFill/>
                </a:ln>
                <a:solidFill>
                  <a:srgbClr val="5A4E45"/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Arial"/>
                <a:sym typeface="Arial"/>
              </a:rPr>
              <a:t>Egyéb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5A4E45"/>
              </a:solidFill>
              <a:effectLst/>
              <a:uLnTx/>
              <a:uFillTx/>
              <a:latin typeface="MaxOT-Light" panose="020B0504020101020102" pitchFamily="34" charset="77"/>
              <a:ea typeface="+mn-ea"/>
              <a:cs typeface="Arial"/>
              <a:sym typeface="Arial"/>
            </a:endParaRPr>
          </a:p>
        </p:txBody>
      </p:sp>
      <p:sp>
        <p:nvSpPr>
          <p:cNvPr id="31" name="Oval 72">
            <a:extLst>
              <a:ext uri="{FF2B5EF4-FFF2-40B4-BE49-F238E27FC236}">
                <a16:creationId xmlns:a16="http://schemas.microsoft.com/office/drawing/2014/main" id="{F2E4ECCE-F200-4BDD-AE12-3F3F52D1FDC4}"/>
              </a:ext>
            </a:extLst>
          </p:cNvPr>
          <p:cNvSpPr/>
          <p:nvPr/>
        </p:nvSpPr>
        <p:spPr>
          <a:xfrm>
            <a:off x="4551443" y="3171486"/>
            <a:ext cx="1135901" cy="1046172"/>
          </a:xfrm>
          <a:prstGeom prst="ellipse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8AB4"/>
              </a:buClr>
              <a:buSzTx/>
              <a:buFontTx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 dirty="0">
                <a:ln>
                  <a:noFill/>
                </a:ln>
                <a:solidFill>
                  <a:srgbClr val="2777B8"/>
                </a:solidFill>
                <a:effectLst/>
                <a:uLnTx/>
                <a:uFillTx/>
                <a:latin typeface="MaxOT-Light" panose="020B0504020101020102" pitchFamily="34" charset="77"/>
                <a:ea typeface="+mn-ea"/>
                <a:cs typeface="Arial"/>
                <a:sym typeface="Arial"/>
              </a:rPr>
              <a:t>Műtrágya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777B8"/>
              </a:solidFill>
              <a:effectLst/>
              <a:uLnTx/>
              <a:uFillTx/>
              <a:latin typeface="MaxOT-Light" panose="020B0504020101020102" pitchFamily="34" charset="77"/>
              <a:ea typeface="+mn-ea"/>
              <a:cs typeface="Arial"/>
              <a:sym typeface="Arial"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5731E722-2A10-4F44-82AE-9E3C4534FBC0}"/>
              </a:ext>
            </a:extLst>
          </p:cNvPr>
          <p:cNvSpPr/>
          <p:nvPr/>
        </p:nvSpPr>
        <p:spPr>
          <a:xfrm>
            <a:off x="5468974" y="3142852"/>
            <a:ext cx="266852" cy="1113306"/>
          </a:xfrm>
          <a:prstGeom prst="leftBrac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7EB887D-AC45-48AE-9BC4-9706B882707D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1758" t="332" r="2238"/>
          <a:stretch/>
        </p:blipFill>
        <p:spPr>
          <a:xfrm>
            <a:off x="9340301" y="2192"/>
            <a:ext cx="2851699" cy="6297008"/>
          </a:xfrm>
          <a:prstGeom prst="rect">
            <a:avLst/>
          </a:prstGeom>
        </p:spPr>
      </p:pic>
      <p:sp>
        <p:nvSpPr>
          <p:cNvPr id="35" name="Title 5">
            <a:extLst>
              <a:ext uri="{FF2B5EF4-FFF2-40B4-BE49-F238E27FC236}">
                <a16:creationId xmlns:a16="http://schemas.microsoft.com/office/drawing/2014/main" id="{6659F1DF-4686-427D-B817-048870DC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22" y="154740"/>
            <a:ext cx="8383351" cy="1150939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5A4E45"/>
                </a:solidFill>
              </a:rPr>
              <a:t>A mezőgazdaság felelős az üvegház hatású gázok 20%-</a:t>
            </a:r>
            <a:r>
              <a:rPr lang="hu-HU" sz="2800" dirty="0" err="1">
                <a:solidFill>
                  <a:srgbClr val="5A4E45"/>
                </a:solidFill>
              </a:rPr>
              <a:t>ának</a:t>
            </a:r>
            <a:r>
              <a:rPr lang="hu-HU" sz="2800" dirty="0">
                <a:solidFill>
                  <a:srgbClr val="5A4E45"/>
                </a:solidFill>
              </a:rPr>
              <a:t> kibocsátásáért.</a:t>
            </a:r>
            <a:br>
              <a:rPr lang="en-GB" sz="2800" dirty="0">
                <a:solidFill>
                  <a:srgbClr val="5A4E45"/>
                </a:solidFill>
              </a:rPr>
            </a:br>
            <a:r>
              <a:rPr lang="hu-HU" sz="2400" dirty="0">
                <a:solidFill>
                  <a:srgbClr val="FFCF01"/>
                </a:solidFill>
              </a:rPr>
              <a:t>Ebből a 20%-</a:t>
            </a:r>
            <a:r>
              <a:rPr lang="hu-HU" sz="2400" dirty="0" err="1">
                <a:solidFill>
                  <a:srgbClr val="FFCF01"/>
                </a:solidFill>
              </a:rPr>
              <a:t>ból</a:t>
            </a:r>
            <a:r>
              <a:rPr lang="hu-HU" sz="2400" dirty="0">
                <a:solidFill>
                  <a:srgbClr val="FFCF01"/>
                </a:solidFill>
              </a:rPr>
              <a:t> 11% a műtrágya gyártással és felhasználással kapcsolatos.</a:t>
            </a:r>
            <a:br>
              <a:rPr lang="en-GB" sz="3600" dirty="0">
                <a:solidFill>
                  <a:srgbClr val="FFCF01"/>
                </a:solidFill>
              </a:rPr>
            </a:br>
            <a:endParaRPr lang="en-GB" dirty="0">
              <a:solidFill>
                <a:srgbClr val="FFCF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7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8C6E4B-324E-425F-A8F1-EF186B6BFDE1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 bwMode="gray">
          <a:xfrm>
            <a:off x="32344" y="1955493"/>
            <a:ext cx="0" cy="15579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049C6E-4F99-4061-A9DA-EACFB3E98190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32343" y="1971072"/>
            <a:ext cx="1920995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4275D4-0E24-4910-A11D-CFCCDBD1A10F}"/>
              </a:ext>
            </a:extLst>
          </p:cNvPr>
          <p:cNvSpPr txBox="1"/>
          <p:nvPr/>
        </p:nvSpPr>
        <p:spPr>
          <a:xfrm>
            <a:off x="667689" y="1485450"/>
            <a:ext cx="6992713" cy="4980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07A07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880D50-5229-4062-ABF7-1C266CC1E602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gray">
          <a:xfrm>
            <a:off x="1201112" y="1970097"/>
            <a:ext cx="0" cy="1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1E90C9F-5E24-4076-AFC4-F5E956FC9C3E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 flipH="1">
            <a:off x="382245" y="3332991"/>
            <a:ext cx="360643" cy="9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04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48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2000" indent="-1800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8E827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CO</a:t>
            </a:r>
            <a:r>
              <a:rPr kumimoji="0" lang="nb-NO" altLang="en-US" sz="1333" b="0" i="0" u="none" strike="noStrike" kern="1200" cap="none" spc="0" normalizeH="0" baseline="-25000" noProof="0" dirty="0">
                <a:ln>
                  <a:noFill/>
                </a:ln>
                <a:solidFill>
                  <a:srgbClr val="8E827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nb-NO" alt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8E827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e/kg N</a:t>
            </a:r>
            <a:endParaRPr kumimoji="0" lang="nb-NO" sz="1333" b="0" i="0" u="none" strike="noStrike" kern="1200" cap="none" spc="0" normalizeH="0" baseline="0" noProof="0" dirty="0">
              <a:ln>
                <a:noFill/>
              </a:ln>
              <a:solidFill>
                <a:srgbClr val="8E8277"/>
              </a:solidFill>
              <a:effectLst/>
              <a:uLnTx/>
              <a:uFillTx/>
              <a:latin typeface="Arial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B38291-9B9E-47C5-80F9-D8CDBEBCC081}"/>
              </a:ext>
            </a:extLst>
          </p:cNvPr>
          <p:cNvSpPr txBox="1"/>
          <p:nvPr/>
        </p:nvSpPr>
        <p:spPr>
          <a:xfrm>
            <a:off x="814217" y="3491211"/>
            <a:ext cx="1313785" cy="820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Non-EU imported fertilizers</a:t>
            </a:r>
          </a:p>
        </p:txBody>
      </p:sp>
      <p:pic>
        <p:nvPicPr>
          <p:cNvPr id="5" name="Graphic 4" descr="Arrow: Counter-clockwise curve with solid fill">
            <a:extLst>
              <a:ext uri="{FF2B5EF4-FFF2-40B4-BE49-F238E27FC236}">
                <a16:creationId xmlns:a16="http://schemas.microsoft.com/office/drawing/2014/main" id="{8FB1D5A3-A449-47DD-8530-EAC7C72376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81574" flipH="1" flipV="1">
            <a:off x="1888126" y="2095685"/>
            <a:ext cx="1522889" cy="218576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5DE499D-E0E3-446D-9EDD-FE10E67A356C}"/>
              </a:ext>
            </a:extLst>
          </p:cNvPr>
          <p:cNvGrpSpPr/>
          <p:nvPr/>
        </p:nvGrpSpPr>
        <p:grpSpPr>
          <a:xfrm>
            <a:off x="299927" y="1690942"/>
            <a:ext cx="7201652" cy="4042316"/>
            <a:chOff x="224945" y="1268206"/>
            <a:chExt cx="5401239" cy="3031737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3ADDC4A3-D290-4343-B8A0-D4C4C7DDCE6A}"/>
                </a:ext>
              </a:extLst>
            </p:cNvPr>
            <p:cNvGraphicFramePr/>
            <p:nvPr>
              <p:custDataLst>
                <p:tags r:id="rId5"/>
              </p:custDataLst>
            </p:nvPr>
          </p:nvGraphicFramePr>
          <p:xfrm>
            <a:off x="224945" y="1268206"/>
            <a:ext cx="5401239" cy="30317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44EB8A-8394-4D93-9F09-1D36FAA4320E}"/>
                </a:ext>
              </a:extLst>
            </p:cNvPr>
            <p:cNvGrpSpPr/>
            <p:nvPr/>
          </p:nvGrpSpPr>
          <p:grpSpPr>
            <a:xfrm>
              <a:off x="2345539" y="2394217"/>
              <a:ext cx="2534726" cy="1647186"/>
              <a:chOff x="3046360" y="3192287"/>
              <a:chExt cx="3379634" cy="219624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61DFBA2-7611-42B0-9A7F-3D17FF4319AA}"/>
                  </a:ext>
                </a:extLst>
              </p:cNvPr>
              <p:cNvSpPr/>
              <p:nvPr/>
            </p:nvSpPr>
            <p:spPr>
              <a:xfrm>
                <a:off x="4998116" y="4378412"/>
                <a:ext cx="1427878" cy="64633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tIns="0" bIns="0" anchor="ctr">
                <a:spAutoFit/>
              </a:bodyPr>
              <a:lstStyle/>
              <a:p>
                <a:pPr marL="0" marR="0" lvl="0" indent="0" algn="ctr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hu-H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8A22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Yara Zöld gyártás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8A22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ctr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8A22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~80-90%</a:t>
                </a:r>
              </a:p>
            </p:txBody>
          </p:sp>
          <p:pic>
            <p:nvPicPr>
              <p:cNvPr id="28" name="Graphic 27" descr="Arrow: Counter-clockwise curve with solid fill">
                <a:extLst>
                  <a:ext uri="{FF2B5EF4-FFF2-40B4-BE49-F238E27FC236}">
                    <a16:creationId xmlns:a16="http://schemas.microsoft.com/office/drawing/2014/main" id="{63C5B06A-2F0A-4798-ACC6-91053C5B4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rot="20881574" flipH="1" flipV="1">
                <a:off x="3812739" y="3918790"/>
                <a:ext cx="1601000" cy="1469743"/>
              </a:xfrm>
              <a:prstGeom prst="rect">
                <a:avLst/>
              </a:prstGeom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7F03AA0-5DD6-4170-BF48-E23712C76D9D}"/>
                  </a:ext>
                </a:extLst>
              </p:cNvPr>
              <p:cNvCxnSpPr/>
              <p:nvPr>
                <p:custDataLst>
                  <p:tags r:id="rId6"/>
                </p:custDataLst>
              </p:nvPr>
            </p:nvCxnSpPr>
            <p:spPr bwMode="gray">
              <a:xfrm>
                <a:off x="3201284" y="3596204"/>
                <a:ext cx="0" cy="1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F660A93-CFE9-4264-9D40-69AA4540C225}"/>
                  </a:ext>
                </a:extLst>
              </p:cNvPr>
              <p:cNvSpPr/>
              <p:nvPr/>
            </p:nvSpPr>
            <p:spPr>
              <a:xfrm>
                <a:off x="3046360" y="3192287"/>
                <a:ext cx="1105228" cy="74326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tIns="48000" bIns="48000" anchor="ctr">
                <a:spAutoFit/>
              </a:bodyPr>
              <a:lstStyle/>
              <a:p>
                <a:pPr marL="0" marR="0" lvl="0" indent="0" algn="ctr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hu-H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Yara gyárak 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ctr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~50-60%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6095AD-D886-43FE-9B18-4F3CBA89E6DB}"/>
              </a:ext>
            </a:extLst>
          </p:cNvPr>
          <p:cNvGrpSpPr/>
          <p:nvPr/>
        </p:nvGrpSpPr>
        <p:grpSpPr>
          <a:xfrm>
            <a:off x="7488371" y="2123973"/>
            <a:ext cx="4479576" cy="3538031"/>
            <a:chOff x="7488371" y="2123972"/>
            <a:chExt cx="4479576" cy="35380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929AA8-22ED-49A0-AD1B-E2A6B1A3C639}"/>
                </a:ext>
              </a:extLst>
            </p:cNvPr>
            <p:cNvSpPr/>
            <p:nvPr/>
          </p:nvSpPr>
          <p:spPr>
            <a:xfrm>
              <a:off x="8592278" y="2135556"/>
              <a:ext cx="3375669" cy="1004387"/>
            </a:xfrm>
            <a:prstGeom prst="rect">
              <a:avLst/>
            </a:prstGeom>
            <a:solidFill>
              <a:srgbClr val="FFE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48000" rIns="96000" bIns="48000" rtlCol="0" anchor="ctr"/>
            <a:lstStyle/>
            <a:p>
              <a:pPr marL="0" marR="0" lvl="0" indent="0" algn="ctr" defTabSz="12190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B94EE0-C4C2-4164-87AA-7E8E8468CD3C}"/>
                </a:ext>
              </a:extLst>
            </p:cNvPr>
            <p:cNvSpPr/>
            <p:nvPr/>
          </p:nvSpPr>
          <p:spPr>
            <a:xfrm>
              <a:off x="8616126" y="3376673"/>
              <a:ext cx="3339593" cy="1004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48000" rIns="96000" bIns="48000" rtlCol="0" anchor="ctr"/>
            <a:lstStyle/>
            <a:p>
              <a:pPr marL="0" marR="0" lvl="0" indent="0" algn="ctr" defTabSz="12190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B599E1-7DF7-45EB-842F-EC86ABD828E8}"/>
                </a:ext>
              </a:extLst>
            </p:cNvPr>
            <p:cNvSpPr/>
            <p:nvPr/>
          </p:nvSpPr>
          <p:spPr>
            <a:xfrm>
              <a:off x="8616126" y="4657616"/>
              <a:ext cx="3316684" cy="1004387"/>
            </a:xfrm>
            <a:prstGeom prst="rect">
              <a:avLst/>
            </a:prstGeom>
            <a:solidFill>
              <a:srgbClr val="78A22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48000" rIns="96000" bIns="48000" rtlCol="0" anchor="ctr"/>
            <a:lstStyle/>
            <a:p>
              <a:pPr marL="0" marR="0" lvl="0" indent="0" algn="ctr" defTabSz="12190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0F7A29-82A3-4803-903F-8A43AD1C73D7}"/>
                </a:ext>
              </a:extLst>
            </p:cNvPr>
            <p:cNvSpPr/>
            <p:nvPr/>
          </p:nvSpPr>
          <p:spPr>
            <a:xfrm>
              <a:off x="8688288" y="2466659"/>
              <a:ext cx="2409634" cy="369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77B8"/>
                </a:buClr>
                <a:buSzTx/>
                <a:buFontTx/>
                <a:buNone/>
                <a:tabLst/>
                <a:defRPr/>
              </a:pPr>
              <a:r>
                <a:rPr kumimoji="0" lang="hu-H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Nitrát alapú műtrágyák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F3935F-DECB-403B-8B2A-998EA12382CB}"/>
                </a:ext>
              </a:extLst>
            </p:cNvPr>
            <p:cNvSpPr/>
            <p:nvPr/>
          </p:nvSpPr>
          <p:spPr>
            <a:xfrm>
              <a:off x="8688288" y="3574947"/>
              <a:ext cx="3031723" cy="677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77B8"/>
                </a:buClr>
                <a:buSzTx/>
                <a:buFontTx/>
                <a:buNone/>
                <a:tabLst/>
                <a:defRPr/>
              </a:pPr>
              <a:r>
                <a:rPr kumimoji="0" lang="hu-H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Katalizátoros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 </a:t>
              </a:r>
              <a:r>
                <a:rPr kumimoji="0" lang="hu-H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csökkentett technológia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739708-E5F1-4B3A-B4CC-EED613E33B18}"/>
                </a:ext>
              </a:extLst>
            </p:cNvPr>
            <p:cNvSpPr/>
            <p:nvPr/>
          </p:nvSpPr>
          <p:spPr>
            <a:xfrm>
              <a:off x="8714855" y="4647418"/>
              <a:ext cx="3243584" cy="985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2777B8"/>
                </a:buClr>
                <a:buSzTx/>
                <a:buFontTx/>
                <a:buNone/>
                <a:tabLst/>
                <a:defRPr/>
              </a:pPr>
              <a:r>
                <a:rPr kumimoji="0" lang="hu-H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5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Yara Zöld ammónia: vízből és a levegő nitrogénjéből megújuló energiával előállítva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BBA673-F7B8-4328-9244-D1A06FDDC4EB}"/>
                </a:ext>
              </a:extLst>
            </p:cNvPr>
            <p:cNvGrpSpPr/>
            <p:nvPr/>
          </p:nvGrpSpPr>
          <p:grpSpPr>
            <a:xfrm>
              <a:off x="7488371" y="2123972"/>
              <a:ext cx="1004387" cy="1004387"/>
              <a:chOff x="7488371" y="2123972"/>
              <a:chExt cx="1004387" cy="100438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2FCD566-F99A-4EC8-92B8-D5EBBEC9117F}"/>
                  </a:ext>
                </a:extLst>
              </p:cNvPr>
              <p:cNvSpPr/>
              <p:nvPr/>
            </p:nvSpPr>
            <p:spPr>
              <a:xfrm>
                <a:off x="7488371" y="2123972"/>
                <a:ext cx="1004387" cy="1004387"/>
              </a:xfrm>
              <a:prstGeom prst="ellipse">
                <a:avLst/>
              </a:prstGeom>
              <a:solidFill>
                <a:srgbClr val="FF82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000" tIns="48000" rIns="96000" bIns="48000" rtlCol="0" anchor="ctr"/>
              <a:lstStyle/>
              <a:p>
                <a:pPr marL="0" marR="0" lvl="0" indent="0" algn="ctr" defTabSz="12190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667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0" name="Picture 2" descr="fertilizer hand application">
                <a:extLst>
                  <a:ext uri="{FF2B5EF4-FFF2-40B4-BE49-F238E27FC236}">
                    <a16:creationId xmlns:a16="http://schemas.microsoft.com/office/drawing/2014/main" id="{0C725C55-A775-461A-99E0-06418903EC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9" t="23516" r="20113" b="25060"/>
              <a:stretch/>
            </p:blipFill>
            <p:spPr bwMode="auto">
              <a:xfrm>
                <a:off x="7587266" y="2192728"/>
                <a:ext cx="905492" cy="864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CE53D0C-D9E3-494C-A0E2-79685A696B57}"/>
                </a:ext>
              </a:extLst>
            </p:cNvPr>
            <p:cNvGrpSpPr/>
            <p:nvPr/>
          </p:nvGrpSpPr>
          <p:grpSpPr>
            <a:xfrm>
              <a:off x="7488371" y="3390793"/>
              <a:ext cx="1004387" cy="1004387"/>
              <a:chOff x="7488371" y="3390793"/>
              <a:chExt cx="1004387" cy="100438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C169300-9038-4377-AC14-7715E36CDD33}"/>
                  </a:ext>
                </a:extLst>
              </p:cNvPr>
              <p:cNvSpPr/>
              <p:nvPr/>
            </p:nvSpPr>
            <p:spPr>
              <a:xfrm>
                <a:off x="7488371" y="3390793"/>
                <a:ext cx="1004387" cy="100438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000" tIns="48000" rIns="96000" bIns="48000" rtlCol="0" anchor="ctr"/>
              <a:lstStyle/>
              <a:p>
                <a:pPr marL="0" marR="0" lvl="0" indent="0" algn="ctr" defTabSz="12190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667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1" name="Picture 4" descr="low N2O emissions">
                <a:extLst>
                  <a:ext uri="{FF2B5EF4-FFF2-40B4-BE49-F238E27FC236}">
                    <a16:creationId xmlns:a16="http://schemas.microsoft.com/office/drawing/2014/main" id="{1EA5ED5F-CF19-47D8-A957-2078C78A68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00" t="27600" r="27600" b="26200"/>
              <a:stretch/>
            </p:blipFill>
            <p:spPr bwMode="auto">
              <a:xfrm>
                <a:off x="7700135" y="3603226"/>
                <a:ext cx="606143" cy="62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150651D-9E84-4881-B3EE-7E057AD14A69}"/>
                </a:ext>
              </a:extLst>
            </p:cNvPr>
            <p:cNvGrpSpPr/>
            <p:nvPr/>
          </p:nvGrpSpPr>
          <p:grpSpPr>
            <a:xfrm>
              <a:off x="7491880" y="4657616"/>
              <a:ext cx="1004387" cy="1004387"/>
              <a:chOff x="7491880" y="4657616"/>
              <a:chExt cx="1004387" cy="100438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8B3927F-3DBA-4D83-A882-1B2D2458F3D0}"/>
                  </a:ext>
                </a:extLst>
              </p:cNvPr>
              <p:cNvSpPr/>
              <p:nvPr/>
            </p:nvSpPr>
            <p:spPr>
              <a:xfrm>
                <a:off x="7491880" y="4657616"/>
                <a:ext cx="1004387" cy="1004387"/>
              </a:xfrm>
              <a:prstGeom prst="ellipse">
                <a:avLst/>
              </a:prstGeom>
              <a:solidFill>
                <a:srgbClr val="78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000" tIns="48000" rIns="96000" bIns="48000" rtlCol="0" anchor="ctr"/>
              <a:lstStyle/>
              <a:p>
                <a:pPr marL="0" marR="0" lvl="0" indent="0" algn="ctr" defTabSz="12190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667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2" name="Picture 6" descr="medium-Wind power">
                <a:extLst>
                  <a:ext uri="{FF2B5EF4-FFF2-40B4-BE49-F238E27FC236}">
                    <a16:creationId xmlns:a16="http://schemas.microsoft.com/office/drawing/2014/main" id="{0C3A9F18-B706-4DBF-AEAF-B5782BDF27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00" t="30858" r="34600" b="29005"/>
              <a:stretch/>
            </p:blipFill>
            <p:spPr bwMode="auto">
              <a:xfrm>
                <a:off x="7499155" y="4869758"/>
                <a:ext cx="341627" cy="445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>
                <a:extLst>
                  <a:ext uri="{FF2B5EF4-FFF2-40B4-BE49-F238E27FC236}">
                    <a16:creationId xmlns:a16="http://schemas.microsoft.com/office/drawing/2014/main" id="{6B5FCFB5-78B1-4F71-B4D0-F6C7701521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35" t="33201" r="38800" b="31365"/>
              <a:stretch/>
            </p:blipFill>
            <p:spPr bwMode="auto">
              <a:xfrm>
                <a:off x="7910155" y="4774057"/>
                <a:ext cx="341627" cy="42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0">
                <a:extLst>
                  <a:ext uri="{FF2B5EF4-FFF2-40B4-BE49-F238E27FC236}">
                    <a16:creationId xmlns:a16="http://schemas.microsoft.com/office/drawing/2014/main" id="{D730E91C-E957-4707-BA32-B6EBA11D82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01" t="37400" r="32935" b="34685"/>
              <a:stretch/>
            </p:blipFill>
            <p:spPr bwMode="auto">
              <a:xfrm>
                <a:off x="7828445" y="5188052"/>
                <a:ext cx="477833" cy="378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5" name="Title 2">
            <a:extLst>
              <a:ext uri="{FF2B5EF4-FFF2-40B4-BE49-F238E27FC236}">
                <a16:creationId xmlns:a16="http://schemas.microsoft.com/office/drawing/2014/main" id="{CA4FB0BF-DD9C-40E9-8A05-9AF7E102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2"/>
            <a:ext cx="11113200" cy="54084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  <a:cs typeface="Arial"/>
              </a:rPr>
              <a:t>Yara </a:t>
            </a:r>
            <a:r>
              <a:rPr lang="hu-HU" dirty="0">
                <a:solidFill>
                  <a:schemeClr val="accent3"/>
                </a:solidFill>
                <a:cs typeface="Arial"/>
              </a:rPr>
              <a:t>zöld </a:t>
            </a:r>
            <a:r>
              <a:rPr lang="hu-HU" dirty="0" err="1">
                <a:solidFill>
                  <a:schemeClr val="accent3"/>
                </a:solidFill>
                <a:cs typeface="Arial"/>
              </a:rPr>
              <a:t>ammonia</a:t>
            </a:r>
            <a:r>
              <a:rPr lang="hu-HU" dirty="0">
                <a:solidFill>
                  <a:schemeClr val="accent3"/>
                </a:solidFill>
                <a:cs typeface="Arial"/>
              </a:rPr>
              <a:t> gyártása </a:t>
            </a:r>
            <a:r>
              <a:rPr lang="hu-HU" dirty="0" err="1">
                <a:solidFill>
                  <a:schemeClr val="accent3"/>
                </a:solidFill>
                <a:cs typeface="Arial"/>
              </a:rPr>
              <a:t>foszilis</a:t>
            </a:r>
            <a:r>
              <a:rPr lang="hu-HU" dirty="0">
                <a:solidFill>
                  <a:schemeClr val="accent3"/>
                </a:solidFill>
                <a:cs typeface="Arial"/>
              </a:rPr>
              <a:t> energiaforrásoktól mentes</a:t>
            </a:r>
            <a:endParaRPr lang="nb-NO" dirty="0">
              <a:solidFill>
                <a:schemeClr val="accent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64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C2027C5-7F83-4448-85F3-9B304C06CE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C2027C5-7F83-4448-85F3-9B304C06C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itle 59">
            <a:extLst>
              <a:ext uri="{FF2B5EF4-FFF2-40B4-BE49-F238E27FC236}">
                <a16:creationId xmlns:a16="http://schemas.microsoft.com/office/drawing/2014/main" id="{82E65676-E2CB-4273-A4AC-FD1239BB130E}"/>
              </a:ext>
            </a:extLst>
          </p:cNvPr>
          <p:cNvSpPr txBox="1">
            <a:spLocks/>
          </p:cNvSpPr>
          <p:nvPr/>
        </p:nvSpPr>
        <p:spPr>
          <a:xfrm>
            <a:off x="470760" y="3770536"/>
            <a:ext cx="2426214" cy="13163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2400" b="1" kern="1200">
                <a:solidFill>
                  <a:srgbClr val="2777B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2777B8"/>
              </a:buClr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C2CC23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Yara Zöld ammónia: vízből és a levegő nitrogénjéből megújuló energia forrásokkal előállítva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2CC23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463659-D357-400C-9058-E02E58CAA1E0}"/>
              </a:ext>
            </a:extLst>
          </p:cNvPr>
          <p:cNvCxnSpPr>
            <a:cxnSpLocks/>
          </p:cNvCxnSpPr>
          <p:nvPr/>
        </p:nvCxnSpPr>
        <p:spPr>
          <a:xfrm>
            <a:off x="269908" y="3440526"/>
            <a:ext cx="0" cy="16463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59">
            <a:extLst>
              <a:ext uri="{FF2B5EF4-FFF2-40B4-BE49-F238E27FC236}">
                <a16:creationId xmlns:a16="http://schemas.microsoft.com/office/drawing/2014/main" id="{AB37E7C8-8E91-4E4D-98E6-19E62A8346AD}"/>
              </a:ext>
            </a:extLst>
          </p:cNvPr>
          <p:cNvSpPr txBox="1">
            <a:spLocks/>
          </p:cNvSpPr>
          <p:nvPr/>
        </p:nvSpPr>
        <p:spPr>
          <a:xfrm>
            <a:off x="419619" y="2051282"/>
            <a:ext cx="2744042" cy="12468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2400" b="1" kern="1200">
                <a:solidFill>
                  <a:srgbClr val="2777B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ACA199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Műtrágyagyártás fosszilis energiaforrások felhasználásával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CA199">
                  <a:lumMod val="50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6A2E66-2343-4A3A-A5E2-FC7666032F4F}"/>
              </a:ext>
            </a:extLst>
          </p:cNvPr>
          <p:cNvCxnSpPr>
            <a:cxnSpLocks/>
          </p:cNvCxnSpPr>
          <p:nvPr/>
        </p:nvCxnSpPr>
        <p:spPr>
          <a:xfrm>
            <a:off x="269908" y="1752527"/>
            <a:ext cx="0" cy="160367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7248D516-2430-44F7-ADC7-441CE2360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825" y="1625549"/>
            <a:ext cx="9028860" cy="3461297"/>
          </a:xfrm>
          <a:prstGeom prst="rect">
            <a:avLst/>
          </a:prstGeom>
        </p:spPr>
      </p:pic>
      <p:sp>
        <p:nvSpPr>
          <p:cNvPr id="8" name="Title 17">
            <a:extLst>
              <a:ext uri="{FF2B5EF4-FFF2-40B4-BE49-F238E27FC236}">
                <a16:creationId xmlns:a16="http://schemas.microsoft.com/office/drawing/2014/main" id="{5A9407EB-ED6A-4EE5-9ECD-65EC9C2C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3200" cy="1150938"/>
          </a:xfrm>
        </p:spPr>
        <p:txBody>
          <a:bodyPr/>
          <a:lstStyle/>
          <a:p>
            <a:r>
              <a:rPr lang="hu-HU" dirty="0">
                <a:solidFill>
                  <a:schemeClr val="accent1"/>
                </a:solidFill>
              </a:rPr>
              <a:t>Műtrágyagyártás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8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3">
            <a:extLst>
              <a:ext uri="{FF2B5EF4-FFF2-40B4-BE49-F238E27FC236}">
                <a16:creationId xmlns:a16="http://schemas.microsoft.com/office/drawing/2014/main" id="{299D6924-FCDF-1CD4-94B4-4A5861D5A44F}"/>
              </a:ext>
            </a:extLst>
          </p:cNvPr>
          <p:cNvSpPr txBox="1">
            <a:spLocks/>
          </p:cNvSpPr>
          <p:nvPr/>
        </p:nvSpPr>
        <p:spPr>
          <a:xfrm>
            <a:off x="309561" y="310990"/>
            <a:ext cx="11572875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rgbClr val="2777B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0" b="0" i="0" u="none" strike="noStrike" kern="1200" cap="none" spc="0" normalizeH="0" baseline="0" noProof="0" dirty="0">
                <a:ln>
                  <a:noFill/>
                </a:ln>
                <a:solidFill>
                  <a:srgbClr val="507A07"/>
                </a:solidFill>
                <a:effectLst/>
                <a:uLnTx/>
                <a:uFillTx/>
                <a:latin typeface="MaxOT-Light" panose="020B0504020101020102" pitchFamily="34" charset="77"/>
                <a:ea typeface="+mj-ea"/>
                <a:cs typeface="+mj-cs"/>
              </a:rPr>
              <a:t>Zöld ammónia egyéb felhasználási területei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rgbClr val="507A07"/>
              </a:solidFill>
              <a:effectLst/>
              <a:uLnTx/>
              <a:uFillTx/>
              <a:latin typeface="MaxOT-Light" panose="020B0504020101020102" pitchFamily="34" charset="77"/>
              <a:ea typeface="+mj-ea"/>
              <a:cs typeface="+mj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86D5CB6-0204-E11A-20ED-1AAE7C48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309" y="1357828"/>
            <a:ext cx="6633378" cy="373127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9790C13-35F9-63DF-BA2F-CBB8397B725E}"/>
              </a:ext>
            </a:extLst>
          </p:cNvPr>
          <p:cNvSpPr txBox="1"/>
          <p:nvPr/>
        </p:nvSpPr>
        <p:spPr>
          <a:xfrm>
            <a:off x="3018622" y="5261250"/>
            <a:ext cx="63162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Ammónia mint üzemanyag: Yara gázszállító teherhajója</a:t>
            </a:r>
          </a:p>
        </p:txBody>
      </p:sp>
    </p:spTree>
    <p:extLst>
      <p:ext uri="{BB962C8B-B14F-4D97-AF65-F5344CB8AC3E}">
        <p14:creationId xmlns:p14="http://schemas.microsoft.com/office/powerpoint/2010/main" val="410358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4B7263-2598-BE59-D8F5-65F06E5F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3200" cy="856800"/>
          </a:xfrm>
        </p:spPr>
        <p:txBody>
          <a:bodyPr/>
          <a:lstStyle/>
          <a:p>
            <a:r>
              <a:rPr lang="hu-HU" dirty="0">
                <a:solidFill>
                  <a:schemeClr val="accent4"/>
                </a:solidFill>
              </a:rPr>
              <a:t>Még egy példa a Yara környezetvédelmi törekvéseire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07F1D7-6A47-0C74-8BA8-D122F0E40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74" y="1620000"/>
            <a:ext cx="11113200" cy="1019400"/>
          </a:xfrm>
        </p:spPr>
        <p:txBody>
          <a:bodyPr/>
          <a:lstStyle/>
          <a:p>
            <a:r>
              <a:rPr lang="hu-HU" dirty="0">
                <a:solidFill>
                  <a:srgbClr val="333333"/>
                </a:solidFill>
                <a:latin typeface="Segoe UI" panose="020B0502040204020203" pitchFamily="34" charset="0"/>
              </a:rPr>
              <a:t>A Yara elnyerte a Norvég Ipari-Klímavédelmi díjat a világ első önvezető, károsanyag kibocsátástól mentes elektromos teherhajójával.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A138D4-290C-C5EE-8CC3-C57CFE43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3C42BAA-125B-434C-081F-C0D1EB96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A811B-2EBD-4900-905E-5BE20644961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9E192BD-716E-9DA4-88B8-5225E7C80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313" y="2639400"/>
            <a:ext cx="6164871" cy="33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8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9C85-509C-493C-8F4A-03C029D1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Yara</a:t>
            </a:r>
            <a:r>
              <a:rPr lang="hu-HU" b="1" dirty="0" err="1">
                <a:solidFill>
                  <a:srgbClr val="00B050"/>
                </a:solidFill>
              </a:rPr>
              <a:t>Mila</a:t>
            </a:r>
            <a:r>
              <a:rPr lang="hu-HU" dirty="0"/>
              <a:t>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Cropcare</a:t>
            </a:r>
            <a:r>
              <a:rPr lang="hu-HU" dirty="0"/>
              <a:t> összetett, komplex mikroelemtartalmú klórmentes kertészeti műtrágyák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8B7C8E-0DD6-4D5C-8057-3FD7339EE565}"/>
              </a:ext>
            </a:extLst>
          </p:cNvPr>
          <p:cNvGraphicFramePr>
            <a:graphicFrameLocks noGrp="1"/>
          </p:cNvGraphicFramePr>
          <p:nvPr/>
        </p:nvGraphicFramePr>
        <p:xfrm>
          <a:off x="539999" y="2078111"/>
          <a:ext cx="8518346" cy="24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568">
                  <a:extLst>
                    <a:ext uri="{9D8B030D-6E8A-4147-A177-3AD203B41FA5}">
                      <a16:colId xmlns:a16="http://schemas.microsoft.com/office/drawing/2014/main" val="3947606746"/>
                    </a:ext>
                  </a:extLst>
                </a:gridCol>
                <a:gridCol w="414779">
                  <a:extLst>
                    <a:ext uri="{9D8B030D-6E8A-4147-A177-3AD203B41FA5}">
                      <a16:colId xmlns:a16="http://schemas.microsoft.com/office/drawing/2014/main" val="893503920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1533223702"/>
                    </a:ext>
                  </a:extLst>
                </a:gridCol>
                <a:gridCol w="603316">
                  <a:extLst>
                    <a:ext uri="{9D8B030D-6E8A-4147-A177-3AD203B41FA5}">
                      <a16:colId xmlns:a16="http://schemas.microsoft.com/office/drawing/2014/main" val="2919097053"/>
                    </a:ext>
                  </a:extLst>
                </a:gridCol>
                <a:gridCol w="678730">
                  <a:extLst>
                    <a:ext uri="{9D8B030D-6E8A-4147-A177-3AD203B41FA5}">
                      <a16:colId xmlns:a16="http://schemas.microsoft.com/office/drawing/2014/main" val="2736160738"/>
                    </a:ext>
                  </a:extLst>
                </a:gridCol>
                <a:gridCol w="688156">
                  <a:extLst>
                    <a:ext uri="{9D8B030D-6E8A-4147-A177-3AD203B41FA5}">
                      <a16:colId xmlns:a16="http://schemas.microsoft.com/office/drawing/2014/main" val="2643198161"/>
                    </a:ext>
                  </a:extLst>
                </a:gridCol>
                <a:gridCol w="650450">
                  <a:extLst>
                    <a:ext uri="{9D8B030D-6E8A-4147-A177-3AD203B41FA5}">
                      <a16:colId xmlns:a16="http://schemas.microsoft.com/office/drawing/2014/main" val="955000535"/>
                    </a:ext>
                  </a:extLst>
                </a:gridCol>
                <a:gridCol w="650449">
                  <a:extLst>
                    <a:ext uri="{9D8B030D-6E8A-4147-A177-3AD203B41FA5}">
                      <a16:colId xmlns:a16="http://schemas.microsoft.com/office/drawing/2014/main" val="1068749437"/>
                    </a:ext>
                  </a:extLst>
                </a:gridCol>
                <a:gridCol w="546755">
                  <a:extLst>
                    <a:ext uri="{9D8B030D-6E8A-4147-A177-3AD203B41FA5}">
                      <a16:colId xmlns:a16="http://schemas.microsoft.com/office/drawing/2014/main" val="4187370151"/>
                    </a:ext>
                  </a:extLst>
                </a:gridCol>
                <a:gridCol w="612742">
                  <a:extLst>
                    <a:ext uri="{9D8B030D-6E8A-4147-A177-3AD203B41FA5}">
                      <a16:colId xmlns:a16="http://schemas.microsoft.com/office/drawing/2014/main" val="4179284006"/>
                    </a:ext>
                  </a:extLst>
                </a:gridCol>
                <a:gridCol w="641023">
                  <a:extLst>
                    <a:ext uri="{9D8B030D-6E8A-4147-A177-3AD203B41FA5}">
                      <a16:colId xmlns:a16="http://schemas.microsoft.com/office/drawing/2014/main" val="197987848"/>
                    </a:ext>
                  </a:extLst>
                </a:gridCol>
                <a:gridCol w="630782">
                  <a:extLst>
                    <a:ext uri="{9D8B030D-6E8A-4147-A177-3AD203B41FA5}">
                      <a16:colId xmlns:a16="http://schemas.microsoft.com/office/drawing/2014/main" val="273329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hu-HU" sz="14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hu-H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hu-HU" sz="14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hu-HU" sz="14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hu-H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MgO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hu-HU" sz="14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Cu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Fe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Mn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Mo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Zn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49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1" dirty="0" err="1"/>
                        <a:t>YaraMila</a:t>
                      </a:r>
                      <a:r>
                        <a:rPr lang="hu-HU" sz="1400" b="1" dirty="0"/>
                        <a:t> </a:t>
                      </a:r>
                      <a:r>
                        <a:rPr lang="hu-HU" sz="1400" b="1" dirty="0" err="1"/>
                        <a:t>Cropcare</a:t>
                      </a:r>
                      <a:endParaRPr lang="hu-HU" sz="1400" b="1" dirty="0"/>
                    </a:p>
                    <a:p>
                      <a:r>
                        <a:rPr lang="hu-HU" sz="1400" b="1" dirty="0"/>
                        <a:t>8-12-22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31,4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989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YaraMila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Cropcare</a:t>
                      </a:r>
                      <a:endParaRPr lang="hu-HU" sz="1400" dirty="0"/>
                    </a:p>
                    <a:p>
                      <a:r>
                        <a:rPr lang="hu-HU" sz="1400" dirty="0"/>
                        <a:t>11-11-21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04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0" dirty="0" err="1"/>
                        <a:t>YaraMila</a:t>
                      </a:r>
                      <a:r>
                        <a:rPr lang="hu-HU" sz="1400" b="0" dirty="0"/>
                        <a:t> </a:t>
                      </a:r>
                      <a:r>
                        <a:rPr lang="hu-HU" sz="1400" b="0" dirty="0" err="1"/>
                        <a:t>Cropcare</a:t>
                      </a:r>
                      <a:endParaRPr lang="hu-HU" sz="1400" b="0" dirty="0"/>
                    </a:p>
                    <a:p>
                      <a:r>
                        <a:rPr lang="hu-HU" sz="1400" b="0" dirty="0"/>
                        <a:t>23-7-7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YaraMila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Complex</a:t>
                      </a:r>
                      <a:endParaRPr lang="hu-HU" sz="1400" dirty="0"/>
                    </a:p>
                    <a:p>
                      <a:r>
                        <a:rPr lang="hu-HU" sz="1400" dirty="0"/>
                        <a:t>12-11-18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6092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204A3F-E0BE-4DE2-BF94-177AA3F95676}"/>
              </a:ext>
            </a:extLst>
          </p:cNvPr>
          <p:cNvSpPr txBox="1"/>
          <p:nvPr/>
        </p:nvSpPr>
        <p:spPr>
          <a:xfrm>
            <a:off x="6067207" y="4693217"/>
            <a:ext cx="30617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1200" dirty="0"/>
              <a:t>(vastaggal szedve a megváltozott elnevezés)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4EF2A0C-FDCA-83F4-72E4-94CC8D058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093" y="1841970"/>
            <a:ext cx="2026851" cy="35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rinka-page26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584234" y="2792723"/>
            <a:ext cx="3040250" cy="209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919288" y="404664"/>
            <a:ext cx="5543550" cy="92248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000" dirty="0"/>
              <a:t>A </a:t>
            </a:r>
            <a:r>
              <a:rPr lang="hu-HU" sz="2000" dirty="0" err="1"/>
              <a:t>YaraMila</a:t>
            </a:r>
            <a:r>
              <a:rPr lang="hu-HU" sz="2000" baseline="30000" dirty="0" err="1"/>
              <a:t>TM</a:t>
            </a:r>
            <a:r>
              <a:rPr lang="hu-HU" sz="2000" dirty="0"/>
              <a:t> </a:t>
            </a:r>
            <a:r>
              <a:rPr lang="hu-HU" sz="2000" dirty="0" err="1"/>
              <a:t>Cropcare</a:t>
            </a:r>
            <a:r>
              <a:rPr lang="hu-HU" sz="2000" dirty="0"/>
              <a:t> komplexek előnyei </a:t>
            </a:r>
            <a:endParaRPr lang="hu-HU" sz="1400" dirty="0">
              <a:solidFill>
                <a:srgbClr val="FF0000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24563" y="1268413"/>
            <a:ext cx="4932362" cy="4800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hu-HU" sz="1800" dirty="0"/>
              <a:t>A növények teljes ellátása!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hu-HU" sz="1800" dirty="0"/>
              <a:t>Egy menetben10 tápelem kijuttatva!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hu-HU" sz="1800" dirty="0"/>
              <a:t>140 kg  helyett 100 kg mozgatás, tárolás!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hu-HU" sz="1800" dirty="0"/>
              <a:t>Minden szemcsében </a:t>
            </a:r>
          </a:p>
          <a:p>
            <a:pPr eaLnBrk="1" hangingPunct="1">
              <a:lnSpc>
                <a:spcPct val="110000"/>
              </a:lnSpc>
            </a:pPr>
            <a:r>
              <a:rPr lang="hu-HU" sz="1800" dirty="0"/>
              <a:t>azonos összetétel, azonos ellátás</a:t>
            </a:r>
          </a:p>
          <a:p>
            <a:pPr eaLnBrk="1" hangingPunct="1">
              <a:lnSpc>
                <a:spcPct val="110000"/>
              </a:lnSpc>
            </a:pPr>
            <a:r>
              <a:rPr lang="hu-HU" sz="1800" dirty="0"/>
              <a:t>azonos méret, egyenletes, egymenetes kijuttatás</a:t>
            </a:r>
          </a:p>
          <a:p>
            <a:pPr eaLnBrk="1" hangingPunct="1">
              <a:lnSpc>
                <a:spcPct val="110000"/>
              </a:lnSpc>
            </a:pPr>
            <a:r>
              <a:rPr lang="hu-HU" sz="1800" dirty="0"/>
              <a:t>lassú oldódással folyamatos ellátás, kis veszteség </a:t>
            </a:r>
          </a:p>
          <a:p>
            <a:pPr eaLnBrk="1" hangingPunct="1">
              <a:lnSpc>
                <a:spcPct val="110000"/>
              </a:lnSpc>
            </a:pPr>
            <a:r>
              <a:rPr lang="hu-HU" sz="1800" dirty="0"/>
              <a:t>nagy hatékonyság, 90-97% oldódással</a:t>
            </a:r>
          </a:p>
          <a:p>
            <a:pPr eaLnBrk="1" hangingPunct="1">
              <a:lnSpc>
                <a:spcPct val="110000"/>
              </a:lnSpc>
            </a:pPr>
            <a:r>
              <a:rPr lang="hu-HU" sz="1800" dirty="0"/>
              <a:t>mellékhatás nélküli  tiszta tápanyag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514600" y="5486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581400" y="5410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505200" y="51816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962400" y="5486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i-FI" sz="2400">
              <a:solidFill>
                <a:srgbClr val="000000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657600" y="52578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733800" y="5486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886200" y="5334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429000" y="5410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3886200" y="52578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flipH="1">
            <a:off x="4114800" y="55626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flipH="1">
            <a:off x="4267200" y="5410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2971800" y="51816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200400" y="51816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3048000" y="5334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4191000" y="56388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4648200" y="5486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4800600" y="5715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5943600" y="6172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3352800" y="5029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2971800" y="5105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3581400" y="5715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3733800" y="5105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4038600" y="5334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4419600" y="55626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4572000" y="5715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3810000" y="5486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3381356" y="485776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3124200" y="5029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3" name="AutoShape 35"/>
          <p:cNvSpPr>
            <a:spLocks noChangeArrowheads="1"/>
          </p:cNvSpPr>
          <p:nvPr/>
        </p:nvSpPr>
        <p:spPr bwMode="auto">
          <a:xfrm>
            <a:off x="2895600" y="5486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4" name="AutoShape 36"/>
          <p:cNvSpPr>
            <a:spLocks noChangeArrowheads="1"/>
          </p:cNvSpPr>
          <p:nvPr/>
        </p:nvSpPr>
        <p:spPr bwMode="auto">
          <a:xfrm>
            <a:off x="3048000" y="55626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>
            <a:off x="2743200" y="52578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6" name="AutoShape 38"/>
          <p:cNvSpPr>
            <a:spLocks noChangeArrowheads="1"/>
          </p:cNvSpPr>
          <p:nvPr/>
        </p:nvSpPr>
        <p:spPr bwMode="auto">
          <a:xfrm>
            <a:off x="2743200" y="55626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7" name="AutoShape 39"/>
          <p:cNvSpPr>
            <a:spLocks noChangeArrowheads="1"/>
          </p:cNvSpPr>
          <p:nvPr/>
        </p:nvSpPr>
        <p:spPr bwMode="auto">
          <a:xfrm>
            <a:off x="2895600" y="5715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auto">
          <a:xfrm>
            <a:off x="2667000" y="5410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3352800" y="5334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3505200" y="5486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3657600" y="56388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3581400" y="5105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3" name="AutoShape 45"/>
          <p:cNvSpPr>
            <a:spLocks noChangeArrowheads="1"/>
          </p:cNvSpPr>
          <p:nvPr/>
        </p:nvSpPr>
        <p:spPr bwMode="auto">
          <a:xfrm>
            <a:off x="2971800" y="5410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4" name="AutoShape 46"/>
          <p:cNvSpPr>
            <a:spLocks noChangeArrowheads="1"/>
          </p:cNvSpPr>
          <p:nvPr/>
        </p:nvSpPr>
        <p:spPr bwMode="auto">
          <a:xfrm>
            <a:off x="3124200" y="55626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5" name="AutoShape 47"/>
          <p:cNvSpPr>
            <a:spLocks noChangeArrowheads="1"/>
          </p:cNvSpPr>
          <p:nvPr/>
        </p:nvSpPr>
        <p:spPr bwMode="auto">
          <a:xfrm>
            <a:off x="3276600" y="5715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6" name="AutoShape 48"/>
          <p:cNvSpPr>
            <a:spLocks noChangeArrowheads="1"/>
          </p:cNvSpPr>
          <p:nvPr/>
        </p:nvSpPr>
        <p:spPr bwMode="auto">
          <a:xfrm>
            <a:off x="3276600" y="5105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7" name="AutoShape 49"/>
          <p:cNvSpPr>
            <a:spLocks noChangeArrowheads="1"/>
          </p:cNvSpPr>
          <p:nvPr/>
        </p:nvSpPr>
        <p:spPr bwMode="auto">
          <a:xfrm>
            <a:off x="2590800" y="5715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8" name="AutoShape 50"/>
          <p:cNvSpPr>
            <a:spLocks noChangeArrowheads="1"/>
          </p:cNvSpPr>
          <p:nvPr/>
        </p:nvSpPr>
        <p:spPr bwMode="auto">
          <a:xfrm>
            <a:off x="4038600" y="5715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9" name="AutoShape 51"/>
          <p:cNvSpPr>
            <a:spLocks noChangeArrowheads="1"/>
          </p:cNvSpPr>
          <p:nvPr/>
        </p:nvSpPr>
        <p:spPr bwMode="auto">
          <a:xfrm>
            <a:off x="3352800" y="5181600"/>
            <a:ext cx="152400" cy="762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40" name="AutoShape 52"/>
          <p:cNvSpPr>
            <a:spLocks noChangeArrowheads="1"/>
          </p:cNvSpPr>
          <p:nvPr/>
        </p:nvSpPr>
        <p:spPr bwMode="auto">
          <a:xfrm>
            <a:off x="3048000" y="5638800"/>
            <a:ext cx="152400" cy="762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41" name="AutoShape 53"/>
          <p:cNvSpPr>
            <a:spLocks noChangeArrowheads="1"/>
          </p:cNvSpPr>
          <p:nvPr/>
        </p:nvSpPr>
        <p:spPr bwMode="auto">
          <a:xfrm>
            <a:off x="3124200" y="5791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42" name="AutoShape 54"/>
          <p:cNvSpPr>
            <a:spLocks noChangeArrowheads="1"/>
          </p:cNvSpPr>
          <p:nvPr/>
        </p:nvSpPr>
        <p:spPr bwMode="auto">
          <a:xfrm>
            <a:off x="2362200" y="5715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43" name="AutoShape 55"/>
          <p:cNvSpPr>
            <a:spLocks noChangeArrowheads="1"/>
          </p:cNvSpPr>
          <p:nvPr/>
        </p:nvSpPr>
        <p:spPr bwMode="auto">
          <a:xfrm>
            <a:off x="5257800" y="56388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44" name="AutoShape 56"/>
          <p:cNvSpPr>
            <a:spLocks noChangeArrowheads="1"/>
          </p:cNvSpPr>
          <p:nvPr/>
        </p:nvSpPr>
        <p:spPr bwMode="auto">
          <a:xfrm>
            <a:off x="4953000" y="5715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45" name="AutoShape 57"/>
          <p:cNvSpPr>
            <a:spLocks noChangeArrowheads="1"/>
          </p:cNvSpPr>
          <p:nvPr/>
        </p:nvSpPr>
        <p:spPr bwMode="auto">
          <a:xfrm>
            <a:off x="5943600" y="5715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46" name="AutoShape 58"/>
          <p:cNvSpPr>
            <a:spLocks noChangeArrowheads="1"/>
          </p:cNvSpPr>
          <p:nvPr/>
        </p:nvSpPr>
        <p:spPr bwMode="auto">
          <a:xfrm>
            <a:off x="6400800" y="5791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47" name="AutoShape 59"/>
          <p:cNvSpPr>
            <a:spLocks noChangeArrowheads="1"/>
          </p:cNvSpPr>
          <p:nvPr/>
        </p:nvSpPr>
        <p:spPr bwMode="auto">
          <a:xfrm>
            <a:off x="5715000" y="55626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48" name="AutoShape 60"/>
          <p:cNvSpPr>
            <a:spLocks noChangeArrowheads="1"/>
          </p:cNvSpPr>
          <p:nvPr/>
        </p:nvSpPr>
        <p:spPr bwMode="auto">
          <a:xfrm>
            <a:off x="5334000" y="5791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5638800" y="5791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0" name="AutoShape 62"/>
          <p:cNvSpPr>
            <a:spLocks noChangeArrowheads="1"/>
          </p:cNvSpPr>
          <p:nvPr/>
        </p:nvSpPr>
        <p:spPr bwMode="auto">
          <a:xfrm>
            <a:off x="2667000" y="56388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1" name="AutoShape 63"/>
          <p:cNvSpPr>
            <a:spLocks noChangeArrowheads="1"/>
          </p:cNvSpPr>
          <p:nvPr/>
        </p:nvSpPr>
        <p:spPr bwMode="auto">
          <a:xfrm>
            <a:off x="2819400" y="5791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2" name="AutoShape 64"/>
          <p:cNvSpPr>
            <a:spLocks noChangeArrowheads="1"/>
          </p:cNvSpPr>
          <p:nvPr/>
        </p:nvSpPr>
        <p:spPr bwMode="auto">
          <a:xfrm>
            <a:off x="2209800" y="5715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3" name="AutoShape 65"/>
          <p:cNvSpPr>
            <a:spLocks noChangeArrowheads="1"/>
          </p:cNvSpPr>
          <p:nvPr/>
        </p:nvSpPr>
        <p:spPr bwMode="auto">
          <a:xfrm>
            <a:off x="3810000" y="57150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4" name="AutoShape 66"/>
          <p:cNvSpPr>
            <a:spLocks noChangeArrowheads="1"/>
          </p:cNvSpPr>
          <p:nvPr/>
        </p:nvSpPr>
        <p:spPr bwMode="auto">
          <a:xfrm>
            <a:off x="3429000" y="5867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5" name="AutoShape 67"/>
          <p:cNvSpPr>
            <a:spLocks noChangeArrowheads="1"/>
          </p:cNvSpPr>
          <p:nvPr/>
        </p:nvSpPr>
        <p:spPr bwMode="auto">
          <a:xfrm>
            <a:off x="4343400" y="59436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6" name="AutoShape 68"/>
          <p:cNvSpPr>
            <a:spLocks noChangeArrowheads="1"/>
          </p:cNvSpPr>
          <p:nvPr/>
        </p:nvSpPr>
        <p:spPr bwMode="auto">
          <a:xfrm>
            <a:off x="2514600" y="5867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7" name="AutoShape 69"/>
          <p:cNvSpPr>
            <a:spLocks noChangeArrowheads="1"/>
          </p:cNvSpPr>
          <p:nvPr/>
        </p:nvSpPr>
        <p:spPr bwMode="auto">
          <a:xfrm>
            <a:off x="1828800" y="5867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8" name="AutoShape 70"/>
          <p:cNvSpPr>
            <a:spLocks noChangeArrowheads="1"/>
          </p:cNvSpPr>
          <p:nvPr/>
        </p:nvSpPr>
        <p:spPr bwMode="auto">
          <a:xfrm>
            <a:off x="7010400" y="60198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9" name="AutoShape 71"/>
          <p:cNvSpPr>
            <a:spLocks noChangeArrowheads="1"/>
          </p:cNvSpPr>
          <p:nvPr/>
        </p:nvSpPr>
        <p:spPr bwMode="auto">
          <a:xfrm>
            <a:off x="7319963" y="594995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60" name="AutoShape 72"/>
          <p:cNvSpPr>
            <a:spLocks noChangeArrowheads="1"/>
          </p:cNvSpPr>
          <p:nvPr/>
        </p:nvSpPr>
        <p:spPr bwMode="auto">
          <a:xfrm>
            <a:off x="7391400" y="6021388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61" name="AutoShape 73"/>
          <p:cNvSpPr>
            <a:spLocks noChangeArrowheads="1"/>
          </p:cNvSpPr>
          <p:nvPr/>
        </p:nvSpPr>
        <p:spPr bwMode="auto">
          <a:xfrm>
            <a:off x="8077200" y="61722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62" name="AutoShape 74"/>
          <p:cNvSpPr>
            <a:spLocks noChangeArrowheads="1"/>
          </p:cNvSpPr>
          <p:nvPr/>
        </p:nvSpPr>
        <p:spPr bwMode="auto">
          <a:xfrm>
            <a:off x="1981200" y="586740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63" name="AutoShape 75"/>
          <p:cNvSpPr>
            <a:spLocks noChangeArrowheads="1"/>
          </p:cNvSpPr>
          <p:nvPr/>
        </p:nvSpPr>
        <p:spPr bwMode="auto">
          <a:xfrm rot="9448131">
            <a:off x="4668839" y="2417763"/>
            <a:ext cx="1081087" cy="3794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rgbClr val="3DA63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64" name="Oval 76"/>
          <p:cNvSpPr>
            <a:spLocks noChangeArrowheads="1"/>
          </p:cNvSpPr>
          <p:nvPr/>
        </p:nvSpPr>
        <p:spPr bwMode="auto">
          <a:xfrm>
            <a:off x="1774826" y="1844675"/>
            <a:ext cx="720725" cy="736600"/>
          </a:xfrm>
          <a:prstGeom prst="ellipse">
            <a:avLst/>
          </a:prstGeom>
          <a:solidFill>
            <a:srgbClr val="FF00FF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65" name="Rectangle 77"/>
          <p:cNvSpPr>
            <a:spLocks noChangeArrowheads="1"/>
          </p:cNvSpPr>
          <p:nvPr/>
        </p:nvSpPr>
        <p:spPr bwMode="auto">
          <a:xfrm rot="3032772">
            <a:off x="1525588" y="2159000"/>
            <a:ext cx="1282700" cy="76200"/>
          </a:xfrm>
          <a:prstGeom prst="rect">
            <a:avLst/>
          </a:prstGeom>
          <a:solidFill>
            <a:srgbClr val="FF000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66" name="AutoShape 78"/>
          <p:cNvSpPr>
            <a:spLocks noChangeArrowheads="1"/>
          </p:cNvSpPr>
          <p:nvPr/>
        </p:nvSpPr>
        <p:spPr bwMode="auto">
          <a:xfrm>
            <a:off x="7680325" y="6092825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67" name="AutoShape 79"/>
          <p:cNvSpPr>
            <a:spLocks noChangeArrowheads="1"/>
          </p:cNvSpPr>
          <p:nvPr/>
        </p:nvSpPr>
        <p:spPr bwMode="auto">
          <a:xfrm>
            <a:off x="5024430" y="5929330"/>
            <a:ext cx="152400" cy="152400"/>
          </a:xfrm>
          <a:prstGeom prst="flowChartConnector">
            <a:avLst/>
          </a:prstGeom>
          <a:solidFill>
            <a:schemeClr val="folHlink"/>
          </a:solidFill>
          <a:ln w="12700">
            <a:solidFill>
              <a:srgbClr val="3DA63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68" name="Rectangle 80"/>
          <p:cNvSpPr>
            <a:spLocks noChangeArrowheads="1"/>
          </p:cNvSpPr>
          <p:nvPr/>
        </p:nvSpPr>
        <p:spPr bwMode="auto">
          <a:xfrm rot="7986888">
            <a:off x="1531938" y="2160588"/>
            <a:ext cx="1282700" cy="76200"/>
          </a:xfrm>
          <a:prstGeom prst="rect">
            <a:avLst/>
          </a:prstGeom>
          <a:solidFill>
            <a:srgbClr val="FF000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69" name="Picture 81" descr="Cropcare mikrosz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9376" y="5157789"/>
            <a:ext cx="898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70" name="Text Box 82"/>
          <p:cNvSpPr txBox="1">
            <a:spLocks noChangeArrowheads="1"/>
          </p:cNvSpPr>
          <p:nvPr/>
        </p:nvSpPr>
        <p:spPr bwMode="auto">
          <a:xfrm>
            <a:off x="1774825" y="1916114"/>
            <a:ext cx="6477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3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140199673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DqT0NBjZOQrUhokmEz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XHjiYVAHdxow4Z3QMUc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9SOowWey1EqDTYZTSmR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JJDFGUYzjF62LjL6kqs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M0QoTICv8DV.zq3Sb8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xLfWXQwuJunKXWt4qxm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4H6I.D337XTuaHtNHzs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OPZRVBYk.aJRmgfxUZp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UcnnYZv77l4lJDUfKDL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Rn4QpcR.RDbN7EO16c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im7pdWbYGPDkahCUuvD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JR1jeAt12E6qYYD7Cl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ZuBLiyFjv2e.2Fm0HGZ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GYlKk8MzN0eVz8z9Tw6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vfgJ7WHZPnSEIoxerw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" val="End05.jpg"/>
  <p:tag name="TYPE" val="SU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959968894929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B5E0UOCATi61PpzNky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lmEy3NTILwH7eal4Er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rfhza1Bx05.1K0oZwVw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dIw9SssCv3ho0_5NAlh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ub4hC5Lw_996Nb9c71LA"/>
</p:tagLst>
</file>

<file path=ppt/theme/theme1.xml><?xml version="1.0" encoding="utf-8"?>
<a:theme xmlns:a="http://schemas.openxmlformats.org/drawingml/2006/main" name="Yara">
  <a:themeElements>
    <a:clrScheme name="YaraBlue">
      <a:dk1>
        <a:sysClr val="windowText" lastClr="000000"/>
      </a:dk1>
      <a:lt1>
        <a:srgbClr val="FFFFFF"/>
      </a:lt1>
      <a:dk2>
        <a:srgbClr val="5A4E45"/>
      </a:dk2>
      <a:lt2>
        <a:srgbClr val="ACA199"/>
      </a:lt2>
      <a:accent1>
        <a:srgbClr val="2777B8"/>
      </a:accent1>
      <a:accent2>
        <a:srgbClr val="63B6E6"/>
      </a:accent2>
      <a:accent3>
        <a:srgbClr val="507A07"/>
      </a:accent3>
      <a:accent4>
        <a:srgbClr val="FFCF01"/>
      </a:accent4>
      <a:accent5>
        <a:srgbClr val="C2CC23"/>
      </a:accent5>
      <a:accent6>
        <a:srgbClr val="FF8228"/>
      </a:accent6>
      <a:hlink>
        <a:srgbClr val="2777B8"/>
      </a:hlink>
      <a:folHlink>
        <a:srgbClr val="FF8228"/>
      </a:folHlink>
    </a:clrScheme>
    <a:fontScheme name="Ya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Yara Blue">
      <a:srgbClr val="00205B"/>
    </a:custClr>
    <a:custClr name="Yara Mid Blue">
      <a:srgbClr val="2777B8"/>
    </a:custClr>
    <a:custClr name="Yara Bright Blue">
      <a:srgbClr val="63B6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Dark Green">
      <a:srgbClr val="507A07"/>
    </a:custClr>
    <a:custClr name="Yara Mid Green">
      <a:srgbClr val="C2CC23"/>
    </a:custClr>
    <a:custClr name="Yara Pale Green">
      <a:srgbClr val="E2E4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Orange">
      <a:srgbClr val="FF8228"/>
    </a:custClr>
    <a:custClr name="Yara Yellow">
      <a:srgbClr val="FFCF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Warm Gray">
      <a:srgbClr val="5A4E45"/>
    </a:custClr>
    <a:custClr name="Yara Deep Gray">
      <a:srgbClr val="8E8277"/>
    </a:custClr>
    <a:custClr name="Yara Mid Gray">
      <a:srgbClr val="D8D0C7"/>
    </a:custClr>
    <a:custClr name="Yara Pale Gray">
      <a:srgbClr val="EFE9E5"/>
    </a:custClr>
    <a:custClr name="Yara Pale Blue Gray">
      <a:srgbClr val="D9E1E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Yara.potx" id="{06C0C949-8E0E-45C8-9341-928B86C8DA21}" vid="{66F9E9D3-5CB8-4DAF-8407-350D52055029}"/>
    </a:ext>
  </a:extLst>
</a:theme>
</file>

<file path=ppt/theme/theme2.xml><?xml version="1.0" encoding="utf-8"?>
<a:theme xmlns:a="http://schemas.openxmlformats.org/drawingml/2006/main" name="4x3">
  <a:themeElements>
    <a:clrScheme name="Yara 1">
      <a:dk1>
        <a:srgbClr val="000000"/>
      </a:dk1>
      <a:lt1>
        <a:srgbClr val="FFFFFF"/>
      </a:lt1>
      <a:dk2>
        <a:srgbClr val="FFFFFF"/>
      </a:dk2>
      <a:lt2>
        <a:srgbClr val="F89B28"/>
      </a:lt2>
      <a:accent1>
        <a:srgbClr val="C2CC23"/>
      </a:accent1>
      <a:accent2>
        <a:srgbClr val="78A22F"/>
      </a:accent2>
      <a:accent3>
        <a:srgbClr val="F89B28"/>
      </a:accent3>
      <a:accent4>
        <a:srgbClr val="69B3E7"/>
      </a:accent4>
      <a:accent5>
        <a:srgbClr val="FFC000"/>
      </a:accent5>
      <a:accent6>
        <a:srgbClr val="003E7E"/>
      </a:accent6>
      <a:hlink>
        <a:srgbClr val="69B3E7"/>
      </a:hlink>
      <a:folHlink>
        <a:srgbClr val="5E8AB4"/>
      </a:folHlink>
    </a:clrScheme>
    <a:fontScheme name="Yara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 anchorCtr="0"/>
      <a:lstStyle>
        <a:defPPr algn="l">
          <a:buClr>
            <a:schemeClr val="bg2"/>
          </a:buClr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0" indent="0">
          <a:buClr>
            <a:schemeClr val="bg2"/>
          </a:buClr>
          <a:buFont typeface="Arial" panose="020B0604020202020204" pitchFamily="34" charset="0"/>
          <a:buNone/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2_Default Theme">
  <a:themeElements>
    <a:clrScheme name="Yara 1">
      <a:dk1>
        <a:srgbClr val="000000"/>
      </a:dk1>
      <a:lt1>
        <a:srgbClr val="DFD8D2"/>
      </a:lt1>
      <a:dk2>
        <a:srgbClr val="F7941D"/>
      </a:dk2>
      <a:lt2>
        <a:srgbClr val="B5B1AA"/>
      </a:lt2>
      <a:accent1>
        <a:srgbClr val="7EA831"/>
      </a:accent1>
      <a:accent2>
        <a:srgbClr val="C1CD23"/>
      </a:accent2>
      <a:accent3>
        <a:srgbClr val="ECE9E5"/>
      </a:accent3>
      <a:accent4>
        <a:srgbClr val="000000"/>
      </a:accent4>
      <a:accent5>
        <a:srgbClr val="C0D1AD"/>
      </a:accent5>
      <a:accent6>
        <a:srgbClr val="AFBA1F"/>
      </a:accent6>
      <a:hlink>
        <a:srgbClr val="EBEB7C"/>
      </a:hlink>
      <a:folHlink>
        <a:srgbClr val="FFCB05"/>
      </a:folHlink>
    </a:clrScheme>
    <a:fontScheme name="Yar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46800" rIns="72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46800" rIns="72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Yara 1">
        <a:dk1>
          <a:srgbClr val="000000"/>
        </a:dk1>
        <a:lt1>
          <a:srgbClr val="DFD8D2"/>
        </a:lt1>
        <a:dk2>
          <a:srgbClr val="F7941D"/>
        </a:dk2>
        <a:lt2>
          <a:srgbClr val="B5B1AA"/>
        </a:lt2>
        <a:accent1>
          <a:srgbClr val="7EA831"/>
        </a:accent1>
        <a:accent2>
          <a:srgbClr val="C1CD23"/>
        </a:accent2>
        <a:accent3>
          <a:srgbClr val="ECE9E5"/>
        </a:accent3>
        <a:accent4>
          <a:srgbClr val="000000"/>
        </a:accent4>
        <a:accent5>
          <a:srgbClr val="C0D1AD"/>
        </a:accent5>
        <a:accent6>
          <a:srgbClr val="AFBA1F"/>
        </a:accent6>
        <a:hlink>
          <a:srgbClr val="EBEB7C"/>
        </a:hlink>
        <a:folHlink>
          <a:srgbClr val="FFCB0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ra 2">
        <a:dk1>
          <a:srgbClr val="000000"/>
        </a:dk1>
        <a:lt1>
          <a:srgbClr val="FFFFFF"/>
        </a:lt1>
        <a:dk2>
          <a:srgbClr val="F7941D"/>
        </a:dk2>
        <a:lt2>
          <a:srgbClr val="B5B1AA"/>
        </a:lt2>
        <a:accent1>
          <a:srgbClr val="7EA823"/>
        </a:accent1>
        <a:accent2>
          <a:srgbClr val="C1CD23"/>
        </a:accent2>
        <a:accent3>
          <a:srgbClr val="FFFFFF"/>
        </a:accent3>
        <a:accent4>
          <a:srgbClr val="000000"/>
        </a:accent4>
        <a:accent5>
          <a:srgbClr val="C0D1AC"/>
        </a:accent5>
        <a:accent6>
          <a:srgbClr val="AFBA1F"/>
        </a:accent6>
        <a:hlink>
          <a:srgbClr val="EBEB7C"/>
        </a:hlink>
        <a:folHlink>
          <a:srgbClr val="FFCB0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ra 3">
        <a:dk1>
          <a:srgbClr val="000000"/>
        </a:dk1>
        <a:lt1>
          <a:srgbClr val="DFD8D2"/>
        </a:lt1>
        <a:dk2>
          <a:srgbClr val="BADAF2"/>
        </a:dk2>
        <a:lt2>
          <a:srgbClr val="C7E777"/>
        </a:lt2>
        <a:accent1>
          <a:srgbClr val="008457"/>
        </a:accent1>
        <a:accent2>
          <a:srgbClr val="43A92F"/>
        </a:accent2>
        <a:accent3>
          <a:srgbClr val="ECE9E5"/>
        </a:accent3>
        <a:accent4>
          <a:srgbClr val="000000"/>
        </a:accent4>
        <a:accent5>
          <a:srgbClr val="AAC2B4"/>
        </a:accent5>
        <a:accent6>
          <a:srgbClr val="3C992A"/>
        </a:accent6>
        <a:hlink>
          <a:srgbClr val="00A2E5"/>
        </a:hlink>
        <a:folHlink>
          <a:srgbClr val="97D5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ra 4">
        <a:dk1>
          <a:srgbClr val="000000"/>
        </a:dk1>
        <a:lt1>
          <a:srgbClr val="FFFFFF"/>
        </a:lt1>
        <a:dk2>
          <a:srgbClr val="BADAF2"/>
        </a:dk2>
        <a:lt2>
          <a:srgbClr val="C7E777"/>
        </a:lt2>
        <a:accent1>
          <a:srgbClr val="008457"/>
        </a:accent1>
        <a:accent2>
          <a:srgbClr val="43A92F"/>
        </a:accent2>
        <a:accent3>
          <a:srgbClr val="FFFFFF"/>
        </a:accent3>
        <a:accent4>
          <a:srgbClr val="000000"/>
        </a:accent4>
        <a:accent5>
          <a:srgbClr val="AAC2B4"/>
        </a:accent5>
        <a:accent6>
          <a:srgbClr val="3C992A"/>
        </a:accent6>
        <a:hlink>
          <a:srgbClr val="00A2E5"/>
        </a:hlink>
        <a:folHlink>
          <a:srgbClr val="97D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Yara">
  <a:themeElements>
    <a:clrScheme name="YaraBlue">
      <a:dk1>
        <a:sysClr val="windowText" lastClr="000000"/>
      </a:dk1>
      <a:lt1>
        <a:srgbClr val="FFFFFF"/>
      </a:lt1>
      <a:dk2>
        <a:srgbClr val="5A4E45"/>
      </a:dk2>
      <a:lt2>
        <a:srgbClr val="ACA199"/>
      </a:lt2>
      <a:accent1>
        <a:srgbClr val="2777B8"/>
      </a:accent1>
      <a:accent2>
        <a:srgbClr val="63B6E6"/>
      </a:accent2>
      <a:accent3>
        <a:srgbClr val="507A07"/>
      </a:accent3>
      <a:accent4>
        <a:srgbClr val="FFCF01"/>
      </a:accent4>
      <a:accent5>
        <a:srgbClr val="C2CC23"/>
      </a:accent5>
      <a:accent6>
        <a:srgbClr val="FF8228"/>
      </a:accent6>
      <a:hlink>
        <a:srgbClr val="2777B8"/>
      </a:hlink>
      <a:folHlink>
        <a:srgbClr val="FF8228"/>
      </a:folHlink>
    </a:clrScheme>
    <a:fontScheme name="Ya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Yara Blue">
      <a:srgbClr val="00205B"/>
    </a:custClr>
    <a:custClr name="Yara Mid Blue">
      <a:srgbClr val="2777B8"/>
    </a:custClr>
    <a:custClr name="Yara Bright Blue">
      <a:srgbClr val="63B6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Dark Green">
      <a:srgbClr val="507A07"/>
    </a:custClr>
    <a:custClr name="Yara Mid Green">
      <a:srgbClr val="C2CC23"/>
    </a:custClr>
    <a:custClr name="Yara Pale Green">
      <a:srgbClr val="E2E4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Orange">
      <a:srgbClr val="FF8228"/>
    </a:custClr>
    <a:custClr name="Yara Yellow">
      <a:srgbClr val="FFCF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Warm Gray">
      <a:srgbClr val="5A4E45"/>
    </a:custClr>
    <a:custClr name="Yara Deep Gray">
      <a:srgbClr val="8E8277"/>
    </a:custClr>
    <a:custClr name="Yara Mid Gray">
      <a:srgbClr val="D8D0C7"/>
    </a:custClr>
    <a:custClr name="Yara Pale Gray">
      <a:srgbClr val="EFE9E5"/>
    </a:custClr>
    <a:custClr name="Yara Pale Blue Gray">
      <a:srgbClr val="D9E1E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Yara.potx" id="{06C0C949-8E0E-45C8-9341-928B86C8DA21}" vid="{66F9E9D3-5CB8-4DAF-8407-350D52055029}"/>
    </a:ext>
  </a:extLst>
</a:theme>
</file>

<file path=ppt/theme/theme5.xml><?xml version="1.0" encoding="utf-8"?>
<a:theme xmlns:a="http://schemas.openxmlformats.org/drawingml/2006/main" name="3_Yara">
  <a:themeElements>
    <a:clrScheme name="YaraGreen">
      <a:dk1>
        <a:sysClr val="windowText" lastClr="000000"/>
      </a:dk1>
      <a:lt1>
        <a:srgbClr val="FFFFFF"/>
      </a:lt1>
      <a:dk2>
        <a:srgbClr val="5A4E45"/>
      </a:dk2>
      <a:lt2>
        <a:srgbClr val="ACA199"/>
      </a:lt2>
      <a:accent1>
        <a:srgbClr val="507A07"/>
      </a:accent1>
      <a:accent2>
        <a:srgbClr val="FF8228"/>
      </a:accent2>
      <a:accent3>
        <a:srgbClr val="507A07"/>
      </a:accent3>
      <a:accent4>
        <a:srgbClr val="C2CC23"/>
      </a:accent4>
      <a:accent5>
        <a:srgbClr val="2777B8"/>
      </a:accent5>
      <a:accent6>
        <a:srgbClr val="63B6E6"/>
      </a:accent6>
      <a:hlink>
        <a:srgbClr val="2777B8"/>
      </a:hlink>
      <a:folHlink>
        <a:srgbClr val="FF8228"/>
      </a:folHlink>
    </a:clrScheme>
    <a:fontScheme name="Ya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Yara Blue">
      <a:srgbClr val="00205B"/>
    </a:custClr>
    <a:custClr name="Yara Mid Blue">
      <a:srgbClr val="2777B8"/>
    </a:custClr>
    <a:custClr name="Yara Bright Blue">
      <a:srgbClr val="63B6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Dark Green">
      <a:srgbClr val="507A07"/>
    </a:custClr>
    <a:custClr name="Yara Mid Green">
      <a:srgbClr val="C2CC23"/>
    </a:custClr>
    <a:custClr name="Yara Pale Green">
      <a:srgbClr val="E2E4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Orange">
      <a:srgbClr val="FF8228"/>
    </a:custClr>
    <a:custClr name="Yara Yellow">
      <a:srgbClr val="FFCF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Warm Gray">
      <a:srgbClr val="5A4E45"/>
    </a:custClr>
    <a:custClr name="Yara Deep Gray">
      <a:srgbClr val="8E8277"/>
    </a:custClr>
    <a:custClr name="Yara Mid Gray">
      <a:srgbClr val="D8D0C7"/>
    </a:custClr>
    <a:custClr name="Yara Pale Gray">
      <a:srgbClr val="EFE9E5"/>
    </a:custClr>
    <a:custClr name="Yara Pale Blue Gray">
      <a:srgbClr val="D9E1E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Yara.potx" id="{06C0C949-8E0E-45C8-9341-928B86C8DA21}" vid="{66F9E9D3-5CB8-4DAF-8407-350D52055029}"/>
    </a:ext>
  </a:extLst>
</a:theme>
</file>

<file path=ppt/theme/theme6.xml><?xml version="1.0" encoding="utf-8"?>
<a:theme xmlns:a="http://schemas.openxmlformats.org/drawingml/2006/main" name="1_16x9">
  <a:themeElements>
    <a:clrScheme name="Yara 1 2017">
      <a:dk1>
        <a:srgbClr val="000000"/>
      </a:dk1>
      <a:lt1>
        <a:srgbClr val="FFFFFF"/>
      </a:lt1>
      <a:dk2>
        <a:srgbClr val="FFFFFF"/>
      </a:dk2>
      <a:lt2>
        <a:srgbClr val="F89B28"/>
      </a:lt2>
      <a:accent1>
        <a:srgbClr val="69B3E7"/>
      </a:accent1>
      <a:accent2>
        <a:srgbClr val="78A22F"/>
      </a:accent2>
      <a:accent3>
        <a:srgbClr val="F89B28"/>
      </a:accent3>
      <a:accent4>
        <a:srgbClr val="C2CC23"/>
      </a:accent4>
      <a:accent5>
        <a:srgbClr val="FFC000"/>
      </a:accent5>
      <a:accent6>
        <a:srgbClr val="003E7E"/>
      </a:accent6>
      <a:hlink>
        <a:srgbClr val="5E8AB4"/>
      </a:hlink>
      <a:folHlink>
        <a:srgbClr val="5E8AB4"/>
      </a:folHlink>
    </a:clrScheme>
    <a:fontScheme name="Yara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 marL="0" indent="0" algn="l">
          <a:buClr>
            <a:schemeClr val="bg2"/>
          </a:buClr>
          <a:buFontTx/>
          <a:buNone/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0" indent="0">
          <a:buClr>
            <a:schemeClr val="bg2"/>
          </a:buClr>
          <a:buFont typeface="Arial" panose="020B0604020202020204" pitchFamily="34" charset="0"/>
          <a:buNone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x9" id="{3AAC2D91-15BE-4FEE-BB75-BA023CB51BBE}" vid="{AED20E71-78A4-4A71-A609-26EE08315558}"/>
    </a:ext>
  </a:extLst>
</a:theme>
</file>

<file path=ppt/theme/theme7.xml><?xml version="1.0" encoding="utf-8"?>
<a:theme xmlns:a="http://schemas.openxmlformats.org/drawingml/2006/main" name="Office-tema">
  <a:themeElements>
    <a:clrScheme name="Yar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77B8"/>
      </a:accent1>
      <a:accent2>
        <a:srgbClr val="63B6E6"/>
      </a:accent2>
      <a:accent3>
        <a:srgbClr val="507A07"/>
      </a:accent3>
      <a:accent4>
        <a:srgbClr val="FFCF07"/>
      </a:accent4>
      <a:accent5>
        <a:srgbClr val="C2CC23"/>
      </a:accent5>
      <a:accent6>
        <a:srgbClr val="D9E1E2"/>
      </a:accent6>
      <a:hlink>
        <a:srgbClr val="2777B8"/>
      </a:hlink>
      <a:folHlink>
        <a:srgbClr val="FF8228"/>
      </a:folHlink>
    </a:clrScheme>
    <a:fontScheme name="Ya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Yara Blue">
      <a:srgbClr val="00205B"/>
    </a:custClr>
    <a:custClr name="Yara Mid Blue">
      <a:srgbClr val="2777B8"/>
    </a:custClr>
    <a:custClr name="Yara Bright Blue">
      <a:srgbClr val="63B6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Dark Green">
      <a:srgbClr val="507A07"/>
    </a:custClr>
    <a:custClr name="Yara Mid Green">
      <a:srgbClr val="C2CC23"/>
    </a:custClr>
    <a:custClr name="Yara Pale Green">
      <a:srgbClr val="E2E4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Orange">
      <a:srgbClr val="FF8228"/>
    </a:custClr>
    <a:custClr name="Yara Yellow">
      <a:srgbClr val="FFCF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Warm Gray">
      <a:srgbClr val="5A4E45"/>
    </a:custClr>
    <a:custClr name="Yara Deep Gray">
      <a:srgbClr val="8E8277"/>
    </a:custClr>
    <a:custClr name="Yara Mid Gray">
      <a:srgbClr val="D8D0C7"/>
    </a:custClr>
    <a:custClr name="Yara Pale Gray">
      <a:srgbClr val="EFE9E5"/>
    </a:custClr>
    <a:custClr name="Yara Pale Blue Gray">
      <a:srgbClr val="D9E1E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Yar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77B8"/>
      </a:accent1>
      <a:accent2>
        <a:srgbClr val="63B6E6"/>
      </a:accent2>
      <a:accent3>
        <a:srgbClr val="507A07"/>
      </a:accent3>
      <a:accent4>
        <a:srgbClr val="FFCF07"/>
      </a:accent4>
      <a:accent5>
        <a:srgbClr val="C2CC23"/>
      </a:accent5>
      <a:accent6>
        <a:srgbClr val="D9E1E2"/>
      </a:accent6>
      <a:hlink>
        <a:srgbClr val="2777B8"/>
      </a:hlink>
      <a:folHlink>
        <a:srgbClr val="FF8228"/>
      </a:folHlink>
    </a:clrScheme>
    <a:fontScheme name="Ya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Yara Blue">
      <a:srgbClr val="00205B"/>
    </a:custClr>
    <a:custClr name="Yara Mid Blue">
      <a:srgbClr val="2777B8"/>
    </a:custClr>
    <a:custClr name="Yara Bright Blue">
      <a:srgbClr val="63B6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Dark Green">
      <a:srgbClr val="507A07"/>
    </a:custClr>
    <a:custClr name="Yara Mid Green">
      <a:srgbClr val="C2CC23"/>
    </a:custClr>
    <a:custClr name="Yara Pale Green">
      <a:srgbClr val="E2E4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Orange">
      <a:srgbClr val="FF8228"/>
    </a:custClr>
    <a:custClr name="Yara Yellow">
      <a:srgbClr val="FFCF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Warm Gray">
      <a:srgbClr val="5A4E45"/>
    </a:custClr>
    <a:custClr name="Yara Deep Gray">
      <a:srgbClr val="8E8277"/>
    </a:custClr>
    <a:custClr name="Yara Mid Gray">
      <a:srgbClr val="D8D0C7"/>
    </a:custClr>
    <a:custClr name="Yara Pale Gray">
      <a:srgbClr val="EFE9E5"/>
    </a:custClr>
    <a:custClr name="Yara Pale Blue Gray">
      <a:srgbClr val="D9E1E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Yara 2 2017">
    <a:dk1>
      <a:srgbClr val="000000"/>
    </a:dk1>
    <a:lt1>
      <a:srgbClr val="FFFFFF"/>
    </a:lt1>
    <a:dk2>
      <a:srgbClr val="FFFFFF"/>
    </a:dk2>
    <a:lt2>
      <a:srgbClr val="5E8AB4"/>
    </a:lt2>
    <a:accent1>
      <a:srgbClr val="69B3E7"/>
    </a:accent1>
    <a:accent2>
      <a:srgbClr val="78A22F"/>
    </a:accent2>
    <a:accent3>
      <a:srgbClr val="F89B28"/>
    </a:accent3>
    <a:accent4>
      <a:srgbClr val="7D6A55"/>
    </a:accent4>
    <a:accent5>
      <a:srgbClr val="FFC000"/>
    </a:accent5>
    <a:accent6>
      <a:srgbClr val="5E8AB4"/>
    </a:accent6>
    <a:hlink>
      <a:srgbClr val="5E8AB4"/>
    </a:hlink>
    <a:folHlink>
      <a:srgbClr val="5E8AB4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SlideTemplateConfiguration><![CDATA[{"slideVersion":1,"isValidatorEnabled":false,"isLocked":false,"elementsMetadata":[],"slideId":"637943483304087161","enableDocumentContentUpdater":false,"version":"2.0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TemplateConfiguration><![CDATA[{"elementsMetadata":[],"transformationConfigurations":[],"templateName":"Yara Template blank","templateDescription":"","enableDocumentContentUpdater":true,"version":"2.0"}]]></TemplafyTemplateConfiguration>
</file>

<file path=customXml/itemProps1.xml><?xml version="1.0" encoding="utf-8"?>
<ds:datastoreItem xmlns:ds="http://schemas.openxmlformats.org/officeDocument/2006/customXml" ds:itemID="{6B92C747-1C43-4364-930E-23598016F0AB}">
  <ds:schemaRefs/>
</ds:datastoreItem>
</file>

<file path=customXml/itemProps2.xml><?xml version="1.0" encoding="utf-8"?>
<ds:datastoreItem xmlns:ds="http://schemas.openxmlformats.org/officeDocument/2006/customXml" ds:itemID="{60574D14-8543-4A3D-B91B-95F531643F77}">
  <ds:schemaRefs/>
</ds:datastoreItem>
</file>

<file path=customXml/itemProps3.xml><?xml version="1.0" encoding="utf-8"?>
<ds:datastoreItem xmlns:ds="http://schemas.openxmlformats.org/officeDocument/2006/customXml" ds:itemID="{83FEA639-4074-4BB1-9CF0-675A7FFF1DC2}">
  <ds:schemaRefs/>
</ds:datastoreItem>
</file>

<file path=customXml/itemProps4.xml><?xml version="1.0" encoding="utf-8"?>
<ds:datastoreItem xmlns:ds="http://schemas.openxmlformats.org/officeDocument/2006/customXml" ds:itemID="{7B109A37-AB64-4B43-81D0-6EF8164092C7}">
  <ds:schemaRefs/>
</ds:datastoreItem>
</file>

<file path=docMetadata/LabelInfo.xml><?xml version="1.0" encoding="utf-8"?>
<clbl:labelList xmlns:clbl="http://schemas.microsoft.com/office/2020/mipLabelMetadata">
  <clbl:label id="{627b66b3-4959-4e8d-91b0-21ef070ef1f0}" enabled="1" method="Privileged" siteId="{ef8a53ea-1a1c-4189-b792-c832dcaea5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1314</Words>
  <Application>Microsoft Office PowerPoint</Application>
  <PresentationFormat>Szélesvásznú</PresentationFormat>
  <Paragraphs>316</Paragraphs>
  <Slides>25</Slides>
  <Notes>10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6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44" baseType="lpstr">
      <vt:lpstr>Aptos</vt:lpstr>
      <vt:lpstr>Arial</vt:lpstr>
      <vt:lpstr>Arial Black</vt:lpstr>
      <vt:lpstr>Calibri</vt:lpstr>
      <vt:lpstr>Helvetica Neue</vt:lpstr>
      <vt:lpstr>Impact</vt:lpstr>
      <vt:lpstr>MaxOT-Light</vt:lpstr>
      <vt:lpstr>Monotype Sorts</vt:lpstr>
      <vt:lpstr>Segoe UI</vt:lpstr>
      <vt:lpstr>Times New Roman</vt:lpstr>
      <vt:lpstr>Verdana</vt:lpstr>
      <vt:lpstr>Wingdings</vt:lpstr>
      <vt:lpstr>Yara</vt:lpstr>
      <vt:lpstr>4x3</vt:lpstr>
      <vt:lpstr>12_Default Theme</vt:lpstr>
      <vt:lpstr>1_Yara</vt:lpstr>
      <vt:lpstr>3_Yara</vt:lpstr>
      <vt:lpstr>1_16x9</vt:lpstr>
      <vt:lpstr>think-cell Slide</vt:lpstr>
      <vt:lpstr>A minőségi műtrágya használat a síkeres termesztés alapja. /Yara termékekre alapozva/</vt:lpstr>
      <vt:lpstr>PowerPoint-bemutató</vt:lpstr>
      <vt:lpstr>A mezőgazdaság felelős az üvegház hatású gázok 20%-ának kibocsátásáért. Ebből a 20%-ból 11% a műtrágya gyártással és felhasználással kapcsolatos. </vt:lpstr>
      <vt:lpstr>Yara zöld ammonia gyártása foszilis energiaforrásoktól mentes</vt:lpstr>
      <vt:lpstr>Műtrágyagyártás</vt:lpstr>
      <vt:lpstr>PowerPoint-bemutató</vt:lpstr>
      <vt:lpstr>Még egy példa a Yara környezetvédelmi törekvéseire</vt:lpstr>
      <vt:lpstr>YaraMila Cropcare összetett, komplex mikroelemtartalmú klórmentes kertészeti műtrágyák</vt:lpstr>
      <vt:lpstr>A YaraMilaTM Cropcare komplexek előnyei </vt:lpstr>
      <vt:lpstr>PowerPoint-bemutató</vt:lpstr>
      <vt:lpstr>Kadmium és a egyéb nehéz fémek  -Az EU-ban az EK műtrágyák kadmium-tartalmára MÉG nincsen korlátozás, illetve szabályozás   - képes helyettesíteni a cinket, erősen toxikus (vese és májkárosodás, reprodukciós problémák, a csontokból „kihajtja” a kalciumot)  -Az élelmiszerrel bevihető átlagos napi mennyisége 20 mikrogramm/fő.  -A talaj kadmiumszennyezésének legfőbb forrása a műtrágya–használat, ott is elsősorban a foszforforrás kadmium-tartalma  -2002-es EU-s kockázatbecslés: 20 mg/Cd/kg P2O5 alatt nem valószínűek káros hatások, 60 mg/kg felett viszont hosszabb távon már káros hatásokkal kell számolni - Nincs egységes szabályozás, a feldolgozok szabadon határozzák meg az értékeket    </vt:lpstr>
      <vt:lpstr>Nehéz(fém) kérdésre könnyű felelet…</vt:lpstr>
      <vt:lpstr>PowerPoint-bemutató</vt:lpstr>
      <vt:lpstr>Új termék: Yara Rega 9-0-36</vt:lpstr>
      <vt:lpstr>Erős gyökérzet = jó kezdés</vt:lpstr>
      <vt:lpstr>A Ferticare család jellemzői </vt:lpstr>
      <vt:lpstr>Ferticare termékcsalád</vt:lpstr>
      <vt:lpstr> Kalcium-nitrát termékek</vt:lpstr>
      <vt:lpstr>YaraTera Tropicote – granulált kalcium-nitrát </vt:lpstr>
      <vt:lpstr>Lombtrágyázás – milyen tápelemet?</vt:lpstr>
      <vt:lpstr>Lombtrágyázás = YaraVita</vt:lpstr>
      <vt:lpstr>Formulázott termék, ellenőrzött hatásmechanizmus</vt:lpstr>
      <vt:lpstr>YaraVita Universal Bio</vt:lpstr>
      <vt:lpstr>YaraAmplix Optivi™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EislerJozsef</dc:creator>
  <cp:lastModifiedBy>József Eisler</cp:lastModifiedBy>
  <cp:revision>2</cp:revision>
  <dcterms:created xsi:type="dcterms:W3CDTF">2023-01-05T07:52:51Z</dcterms:created>
  <dcterms:modified xsi:type="dcterms:W3CDTF">2026-02-05T09:24:05Z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2023-01-04T15:43:57</vt:lpwstr>
  </property>
  <property fmtid="{D5CDD505-2E9C-101B-9397-08002B2CF9AE}" pid="3" name="TemplafyTenantId">
    <vt:lpwstr>yara</vt:lpwstr>
  </property>
  <property fmtid="{D5CDD505-2E9C-101B-9397-08002B2CF9AE}" pid="4" name="TemplafyTemplateId">
    <vt:lpwstr>638084438362710208</vt:lpwstr>
  </property>
  <property fmtid="{D5CDD505-2E9C-101B-9397-08002B2CF9AE}" pid="5" name="TemplafyUserProfileId">
    <vt:lpwstr>637908718351062558</vt:lpwstr>
  </property>
  <property fmtid="{D5CDD505-2E9C-101B-9397-08002B2CF9AE}" pid="6" name="TemplafyLanguageCode">
    <vt:lpwstr>en-GB</vt:lpwstr>
  </property>
  <property fmtid="{D5CDD505-2E9C-101B-9397-08002B2CF9AE}" pid="7" name="TemplafyFromBlank">
    <vt:bool>true</vt:bool>
  </property>
</Properties>
</file>